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9"/>
  </p:notesMasterIdLst>
  <p:sldIdLst>
    <p:sldId id="256" r:id="rId2"/>
    <p:sldId id="262" r:id="rId3"/>
    <p:sldId id="302" r:id="rId4"/>
    <p:sldId id="275" r:id="rId5"/>
    <p:sldId id="289" r:id="rId6"/>
    <p:sldId id="276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1" r:id="rId16"/>
    <p:sldId id="292" r:id="rId17"/>
    <p:sldId id="293" r:id="rId18"/>
    <p:sldId id="296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299" r:id="rId32"/>
    <p:sldId id="300" r:id="rId33"/>
    <p:sldId id="301" r:id="rId34"/>
    <p:sldId id="260" r:id="rId35"/>
    <p:sldId id="270" r:id="rId36"/>
    <p:sldId id="265" r:id="rId37"/>
    <p:sldId id="355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48" r:id="rId70"/>
    <p:sldId id="349" r:id="rId71"/>
    <p:sldId id="350" r:id="rId72"/>
    <p:sldId id="351" r:id="rId73"/>
    <p:sldId id="352" r:id="rId74"/>
    <p:sldId id="353" r:id="rId75"/>
    <p:sldId id="357" r:id="rId76"/>
    <p:sldId id="354" r:id="rId77"/>
    <p:sldId id="356" r:id="rId7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80" d="100"/>
          <a:sy n="80" d="100"/>
        </p:scale>
        <p:origin x="-86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3D477-D6C6-47DA-89C5-C422B1A07B1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AF2F95-5526-4AEA-AA1C-EE8E3E8B3B0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D5978DC4-616B-49A2-86DA-40912B016296}" type="parTrans" cxnId="{57FB0317-A429-4C83-8024-E3F2E9C05ECF}">
      <dgm:prSet/>
      <dgm:spPr/>
      <dgm:t>
        <a:bodyPr/>
        <a:lstStyle/>
        <a:p>
          <a:endParaRPr lang="ru-RU"/>
        </a:p>
      </dgm:t>
    </dgm:pt>
    <dgm:pt modelId="{179E25CA-F880-4A3E-A82C-E19090282902}" type="sibTrans" cxnId="{57FB0317-A429-4C83-8024-E3F2E9C05ECF}">
      <dgm:prSet/>
      <dgm:spPr/>
      <dgm:t>
        <a:bodyPr/>
        <a:lstStyle/>
        <a:p>
          <a:endParaRPr lang="ru-RU"/>
        </a:p>
      </dgm:t>
    </dgm:pt>
    <dgm:pt modelId="{EC052A93-F552-472C-B38E-18A46F19B7AB}">
      <dgm:prSet phldrT="[Текст]"/>
      <dgm:spPr/>
      <dgm:t>
        <a:bodyPr/>
        <a:lstStyle/>
        <a:p>
          <a:r>
            <a:rPr lang="ru-RU" b="1" dirty="0" smtClean="0"/>
            <a:t>Обмен информацией</a:t>
          </a:r>
          <a:endParaRPr lang="ru-RU" dirty="0"/>
        </a:p>
      </dgm:t>
    </dgm:pt>
    <dgm:pt modelId="{937FE241-547C-41AA-AB4A-A12099904F97}" type="parTrans" cxnId="{37EF84E6-391C-41C7-AD9D-6A6DFE74C5E7}">
      <dgm:prSet/>
      <dgm:spPr/>
      <dgm:t>
        <a:bodyPr/>
        <a:lstStyle/>
        <a:p>
          <a:endParaRPr lang="ru-RU"/>
        </a:p>
      </dgm:t>
    </dgm:pt>
    <dgm:pt modelId="{256B2768-8581-42D3-A9DE-76FD128003CC}" type="sibTrans" cxnId="{37EF84E6-391C-41C7-AD9D-6A6DFE74C5E7}">
      <dgm:prSet/>
      <dgm:spPr/>
      <dgm:t>
        <a:bodyPr/>
        <a:lstStyle/>
        <a:p>
          <a:endParaRPr lang="ru-RU"/>
        </a:p>
      </dgm:t>
    </dgm:pt>
    <dgm:pt modelId="{9B84FE50-2DC3-45B2-A388-797A595D369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AA6F8C2-D777-4F1A-8B13-4F9DDF43F751}" type="parTrans" cxnId="{28503DF4-440B-47A0-8A0D-87478DF4637F}">
      <dgm:prSet/>
      <dgm:spPr/>
      <dgm:t>
        <a:bodyPr/>
        <a:lstStyle/>
        <a:p>
          <a:endParaRPr lang="ru-RU"/>
        </a:p>
      </dgm:t>
    </dgm:pt>
    <dgm:pt modelId="{C76C0AD2-4CD2-4F0D-A6FA-890E1F413475}" type="sibTrans" cxnId="{28503DF4-440B-47A0-8A0D-87478DF4637F}">
      <dgm:prSet/>
      <dgm:spPr/>
      <dgm:t>
        <a:bodyPr/>
        <a:lstStyle/>
        <a:p>
          <a:endParaRPr lang="ru-RU"/>
        </a:p>
      </dgm:t>
    </dgm:pt>
    <dgm:pt modelId="{B4C1A057-499D-4B78-9B9D-22F5BEA034F2}">
      <dgm:prSet phldrT="[Текст]"/>
      <dgm:spPr/>
      <dgm:t>
        <a:bodyPr/>
        <a:lstStyle/>
        <a:p>
          <a:r>
            <a:rPr lang="ru-RU" b="1" dirty="0" smtClean="0"/>
            <a:t>Частное время семьи</a:t>
          </a:r>
          <a:endParaRPr lang="ru-RU" dirty="0"/>
        </a:p>
      </dgm:t>
    </dgm:pt>
    <dgm:pt modelId="{F7B308DA-7B5A-4322-AB6F-8A9AA7C38264}" type="parTrans" cxnId="{D30D7056-87C4-439E-9911-480ED85B0BFD}">
      <dgm:prSet/>
      <dgm:spPr/>
      <dgm:t>
        <a:bodyPr/>
        <a:lstStyle/>
        <a:p>
          <a:endParaRPr lang="ru-RU"/>
        </a:p>
      </dgm:t>
    </dgm:pt>
    <dgm:pt modelId="{D27291EE-1367-4CEE-A6F5-CF4D766F75E3}" type="sibTrans" cxnId="{D30D7056-87C4-439E-9911-480ED85B0BFD}">
      <dgm:prSet/>
      <dgm:spPr/>
      <dgm:t>
        <a:bodyPr/>
        <a:lstStyle/>
        <a:p>
          <a:endParaRPr lang="ru-RU"/>
        </a:p>
      </dgm:t>
    </dgm:pt>
    <dgm:pt modelId="{405B5EE4-B134-4DC3-956D-B66BF4517C3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EAAA37A-9A5A-4EED-A59B-429DFD108B61}" type="parTrans" cxnId="{A8EB4DF5-7FB9-4ADC-B4F3-FC8ABD8F0F66}">
      <dgm:prSet/>
      <dgm:spPr/>
      <dgm:t>
        <a:bodyPr/>
        <a:lstStyle/>
        <a:p>
          <a:endParaRPr lang="ru-RU"/>
        </a:p>
      </dgm:t>
    </dgm:pt>
    <dgm:pt modelId="{808F8D16-8E48-4B1D-9E94-8881CAC4423A}" type="sibTrans" cxnId="{A8EB4DF5-7FB9-4ADC-B4F3-FC8ABD8F0F66}">
      <dgm:prSet/>
      <dgm:spPr/>
      <dgm:t>
        <a:bodyPr/>
        <a:lstStyle/>
        <a:p>
          <a:endParaRPr lang="ru-RU"/>
        </a:p>
      </dgm:t>
    </dgm:pt>
    <dgm:pt modelId="{0C1D1CB5-0F14-4F21-A994-6D86C7C641BE}">
      <dgm:prSet phldrT="[Текст]"/>
      <dgm:spPr/>
      <dgm:t>
        <a:bodyPr/>
        <a:lstStyle/>
        <a:p>
          <a:r>
            <a:rPr lang="ru-RU" b="1" dirty="0" smtClean="0"/>
            <a:t>Принятие плана</a:t>
          </a:r>
          <a:endParaRPr lang="ru-RU" dirty="0"/>
        </a:p>
      </dgm:t>
    </dgm:pt>
    <dgm:pt modelId="{1A461D0B-32F9-42C5-8558-F6BE83EE8FFE}" type="parTrans" cxnId="{9C7D91CC-24BE-470B-AA4A-C2EF7543E1C7}">
      <dgm:prSet/>
      <dgm:spPr/>
      <dgm:t>
        <a:bodyPr/>
        <a:lstStyle/>
        <a:p>
          <a:endParaRPr lang="ru-RU"/>
        </a:p>
      </dgm:t>
    </dgm:pt>
    <dgm:pt modelId="{D357950F-CC5F-409B-A494-4A11329AB006}" type="sibTrans" cxnId="{9C7D91CC-24BE-470B-AA4A-C2EF7543E1C7}">
      <dgm:prSet/>
      <dgm:spPr/>
      <dgm:t>
        <a:bodyPr/>
        <a:lstStyle/>
        <a:p>
          <a:endParaRPr lang="ru-RU"/>
        </a:p>
      </dgm:t>
    </dgm:pt>
    <dgm:pt modelId="{13CA8F89-C9F9-481C-BCE5-AEDE4BBC26F6}" type="pres">
      <dgm:prSet presAssocID="{8153D477-D6C6-47DA-89C5-C422B1A07B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94BAFB-0B1B-4C82-9656-F137AE7C2518}" type="pres">
      <dgm:prSet presAssocID="{B3AF2F95-5526-4AEA-AA1C-EE8E3E8B3B00}" presName="composite" presStyleCnt="0"/>
      <dgm:spPr/>
    </dgm:pt>
    <dgm:pt modelId="{0F292DBE-9908-4FCF-B949-CB94AB8A5A03}" type="pres">
      <dgm:prSet presAssocID="{B3AF2F95-5526-4AEA-AA1C-EE8E3E8B3B0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63451-A0DE-45C7-A4D6-291D2A57CD65}" type="pres">
      <dgm:prSet presAssocID="{B3AF2F95-5526-4AEA-AA1C-EE8E3E8B3B00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3B7B6-A9D1-4D20-A4FA-53136ABEFF96}" type="pres">
      <dgm:prSet presAssocID="{179E25CA-F880-4A3E-A82C-E19090282902}" presName="sp" presStyleCnt="0"/>
      <dgm:spPr/>
    </dgm:pt>
    <dgm:pt modelId="{A504138C-272C-4449-87C3-CC4FD2A4B935}" type="pres">
      <dgm:prSet presAssocID="{9B84FE50-2DC3-45B2-A388-797A595D3695}" presName="composite" presStyleCnt="0"/>
      <dgm:spPr/>
    </dgm:pt>
    <dgm:pt modelId="{8A6D3422-2566-4F21-BE3A-FDDD3E762106}" type="pres">
      <dgm:prSet presAssocID="{9B84FE50-2DC3-45B2-A388-797A595D369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CECBA-52D6-4F40-B486-E41A478B4908}" type="pres">
      <dgm:prSet presAssocID="{9B84FE50-2DC3-45B2-A388-797A595D369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A34C7-A2D2-4A95-9BCB-D4DA975ABFD9}" type="pres">
      <dgm:prSet presAssocID="{C76C0AD2-4CD2-4F0D-A6FA-890E1F413475}" presName="sp" presStyleCnt="0"/>
      <dgm:spPr/>
    </dgm:pt>
    <dgm:pt modelId="{662DDA95-BD1A-4B19-B9C7-A316EB63FD73}" type="pres">
      <dgm:prSet presAssocID="{405B5EE4-B134-4DC3-956D-B66BF4517C32}" presName="composite" presStyleCnt="0"/>
      <dgm:spPr/>
    </dgm:pt>
    <dgm:pt modelId="{09A933DA-9865-4B5A-805F-C18098065017}" type="pres">
      <dgm:prSet presAssocID="{405B5EE4-B134-4DC3-956D-B66BF4517C3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F9553-9C1F-4190-9FC6-E893A744FAA1}" type="pres">
      <dgm:prSet presAssocID="{405B5EE4-B134-4DC3-956D-B66BF4517C3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161ACA-DD4C-4F05-89E9-48AE90C8C5E7}" type="presOf" srcId="{0C1D1CB5-0F14-4F21-A994-6D86C7C641BE}" destId="{049F9553-9C1F-4190-9FC6-E893A744FAA1}" srcOrd="0" destOrd="0" presId="urn:microsoft.com/office/officeart/2005/8/layout/chevron2"/>
    <dgm:cxn modelId="{D30D7056-87C4-439E-9911-480ED85B0BFD}" srcId="{9B84FE50-2DC3-45B2-A388-797A595D3695}" destId="{B4C1A057-499D-4B78-9B9D-22F5BEA034F2}" srcOrd="0" destOrd="0" parTransId="{F7B308DA-7B5A-4322-AB6F-8A9AA7C38264}" sibTransId="{D27291EE-1367-4CEE-A6F5-CF4D766F75E3}"/>
    <dgm:cxn modelId="{C048C79A-4FAD-4041-8EE3-56B7D29CD81B}" type="presOf" srcId="{8153D477-D6C6-47DA-89C5-C422B1A07B14}" destId="{13CA8F89-C9F9-481C-BCE5-AEDE4BBC26F6}" srcOrd="0" destOrd="0" presId="urn:microsoft.com/office/officeart/2005/8/layout/chevron2"/>
    <dgm:cxn modelId="{28503DF4-440B-47A0-8A0D-87478DF4637F}" srcId="{8153D477-D6C6-47DA-89C5-C422B1A07B14}" destId="{9B84FE50-2DC3-45B2-A388-797A595D3695}" srcOrd="1" destOrd="0" parTransId="{5AA6F8C2-D777-4F1A-8B13-4F9DDF43F751}" sibTransId="{C76C0AD2-4CD2-4F0D-A6FA-890E1F413475}"/>
    <dgm:cxn modelId="{16DB8491-F573-44E6-B51B-4C9A02373B57}" type="presOf" srcId="{9B84FE50-2DC3-45B2-A388-797A595D3695}" destId="{8A6D3422-2566-4F21-BE3A-FDDD3E762106}" srcOrd="0" destOrd="0" presId="urn:microsoft.com/office/officeart/2005/8/layout/chevron2"/>
    <dgm:cxn modelId="{9C7D91CC-24BE-470B-AA4A-C2EF7543E1C7}" srcId="{405B5EE4-B134-4DC3-956D-B66BF4517C32}" destId="{0C1D1CB5-0F14-4F21-A994-6D86C7C641BE}" srcOrd="0" destOrd="0" parTransId="{1A461D0B-32F9-42C5-8558-F6BE83EE8FFE}" sibTransId="{D357950F-CC5F-409B-A494-4A11329AB006}"/>
    <dgm:cxn modelId="{4DCD30BC-754C-47F1-A3E4-1D9DA2C75AC3}" type="presOf" srcId="{B3AF2F95-5526-4AEA-AA1C-EE8E3E8B3B00}" destId="{0F292DBE-9908-4FCF-B949-CB94AB8A5A03}" srcOrd="0" destOrd="0" presId="urn:microsoft.com/office/officeart/2005/8/layout/chevron2"/>
    <dgm:cxn modelId="{2E61B69D-3699-458E-9C12-2AD29EED8B21}" type="presOf" srcId="{B4C1A057-499D-4B78-9B9D-22F5BEA034F2}" destId="{267CECBA-52D6-4F40-B486-E41A478B4908}" srcOrd="0" destOrd="0" presId="urn:microsoft.com/office/officeart/2005/8/layout/chevron2"/>
    <dgm:cxn modelId="{ABB15A18-E407-42DD-8006-060A72D0912C}" type="presOf" srcId="{EC052A93-F552-472C-B38E-18A46F19B7AB}" destId="{D5263451-A0DE-45C7-A4D6-291D2A57CD65}" srcOrd="0" destOrd="0" presId="urn:microsoft.com/office/officeart/2005/8/layout/chevron2"/>
    <dgm:cxn modelId="{37EF84E6-391C-41C7-AD9D-6A6DFE74C5E7}" srcId="{B3AF2F95-5526-4AEA-AA1C-EE8E3E8B3B00}" destId="{EC052A93-F552-472C-B38E-18A46F19B7AB}" srcOrd="0" destOrd="0" parTransId="{937FE241-547C-41AA-AB4A-A12099904F97}" sibTransId="{256B2768-8581-42D3-A9DE-76FD128003CC}"/>
    <dgm:cxn modelId="{076B9FF3-34CF-4331-90E0-167E3387A66C}" type="presOf" srcId="{405B5EE4-B134-4DC3-956D-B66BF4517C32}" destId="{09A933DA-9865-4B5A-805F-C18098065017}" srcOrd="0" destOrd="0" presId="urn:microsoft.com/office/officeart/2005/8/layout/chevron2"/>
    <dgm:cxn modelId="{57FB0317-A429-4C83-8024-E3F2E9C05ECF}" srcId="{8153D477-D6C6-47DA-89C5-C422B1A07B14}" destId="{B3AF2F95-5526-4AEA-AA1C-EE8E3E8B3B00}" srcOrd="0" destOrd="0" parTransId="{D5978DC4-616B-49A2-86DA-40912B016296}" sibTransId="{179E25CA-F880-4A3E-A82C-E19090282902}"/>
    <dgm:cxn modelId="{A8EB4DF5-7FB9-4ADC-B4F3-FC8ABD8F0F66}" srcId="{8153D477-D6C6-47DA-89C5-C422B1A07B14}" destId="{405B5EE4-B134-4DC3-956D-B66BF4517C32}" srcOrd="2" destOrd="0" parTransId="{DEAAA37A-9A5A-4EED-A59B-429DFD108B61}" sibTransId="{808F8D16-8E48-4B1D-9E94-8881CAC4423A}"/>
    <dgm:cxn modelId="{26204EF3-58B7-45E5-8CAB-8D256141581A}" type="presParOf" srcId="{13CA8F89-C9F9-481C-BCE5-AEDE4BBC26F6}" destId="{6B94BAFB-0B1B-4C82-9656-F137AE7C2518}" srcOrd="0" destOrd="0" presId="urn:microsoft.com/office/officeart/2005/8/layout/chevron2"/>
    <dgm:cxn modelId="{D8F3CB12-CE29-462B-86B2-DB5E69298017}" type="presParOf" srcId="{6B94BAFB-0B1B-4C82-9656-F137AE7C2518}" destId="{0F292DBE-9908-4FCF-B949-CB94AB8A5A03}" srcOrd="0" destOrd="0" presId="urn:microsoft.com/office/officeart/2005/8/layout/chevron2"/>
    <dgm:cxn modelId="{4D8268EF-D9F5-45C8-B6F3-CE283DB187E8}" type="presParOf" srcId="{6B94BAFB-0B1B-4C82-9656-F137AE7C2518}" destId="{D5263451-A0DE-45C7-A4D6-291D2A57CD65}" srcOrd="1" destOrd="0" presId="urn:microsoft.com/office/officeart/2005/8/layout/chevron2"/>
    <dgm:cxn modelId="{CE78DF59-9A88-4664-894F-936BA01232DD}" type="presParOf" srcId="{13CA8F89-C9F9-481C-BCE5-AEDE4BBC26F6}" destId="{2C83B7B6-A9D1-4D20-A4FA-53136ABEFF96}" srcOrd="1" destOrd="0" presId="urn:microsoft.com/office/officeart/2005/8/layout/chevron2"/>
    <dgm:cxn modelId="{E3D2C1B8-A699-406A-A86F-6EF439046C94}" type="presParOf" srcId="{13CA8F89-C9F9-481C-BCE5-AEDE4BBC26F6}" destId="{A504138C-272C-4449-87C3-CC4FD2A4B935}" srcOrd="2" destOrd="0" presId="urn:microsoft.com/office/officeart/2005/8/layout/chevron2"/>
    <dgm:cxn modelId="{13E6AE3C-C294-4D3D-92D0-C75A325800D3}" type="presParOf" srcId="{A504138C-272C-4449-87C3-CC4FD2A4B935}" destId="{8A6D3422-2566-4F21-BE3A-FDDD3E762106}" srcOrd="0" destOrd="0" presId="urn:microsoft.com/office/officeart/2005/8/layout/chevron2"/>
    <dgm:cxn modelId="{21C13D7F-47A4-4AF4-AAB4-2774D77E4F90}" type="presParOf" srcId="{A504138C-272C-4449-87C3-CC4FD2A4B935}" destId="{267CECBA-52D6-4F40-B486-E41A478B4908}" srcOrd="1" destOrd="0" presId="urn:microsoft.com/office/officeart/2005/8/layout/chevron2"/>
    <dgm:cxn modelId="{AA685708-A142-4E9A-A227-5F9D6C797ACF}" type="presParOf" srcId="{13CA8F89-C9F9-481C-BCE5-AEDE4BBC26F6}" destId="{B24A34C7-A2D2-4A95-9BCB-D4DA975ABFD9}" srcOrd="3" destOrd="0" presId="urn:microsoft.com/office/officeart/2005/8/layout/chevron2"/>
    <dgm:cxn modelId="{4D9C613F-F880-46A5-B035-A42329B55111}" type="presParOf" srcId="{13CA8F89-C9F9-481C-BCE5-AEDE4BBC26F6}" destId="{662DDA95-BD1A-4B19-B9C7-A316EB63FD73}" srcOrd="4" destOrd="0" presId="urn:microsoft.com/office/officeart/2005/8/layout/chevron2"/>
    <dgm:cxn modelId="{6171B670-913F-4631-820B-06F321DBD963}" type="presParOf" srcId="{662DDA95-BD1A-4B19-B9C7-A316EB63FD73}" destId="{09A933DA-9865-4B5A-805F-C18098065017}" srcOrd="0" destOrd="0" presId="urn:microsoft.com/office/officeart/2005/8/layout/chevron2"/>
    <dgm:cxn modelId="{7D7DF536-2428-4CE1-BCD4-9FAD8C35EEF8}" type="presParOf" srcId="{662DDA95-BD1A-4B19-B9C7-A316EB63FD73}" destId="{049F9553-9C1F-4190-9FC6-E893A744FA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BE260-36C7-4F96-AC91-C601174BD6FB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FD47E-8B6D-4171-B1AF-9858EED2B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8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052736"/>
            <a:ext cx="6118448" cy="19442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Метод « Школьная медиация»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Направления работы кураторов </a:t>
            </a:r>
            <a:r>
              <a:rPr lang="ru-RU" dirty="0" smtClean="0"/>
              <a:t>(координаторов)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службы </a:t>
            </a:r>
            <a:r>
              <a:rPr lang="ru-RU" dirty="0" smtClean="0"/>
              <a:t>школьной медиации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Внедрение </a:t>
            </a:r>
            <a:r>
              <a:rPr lang="ru-RU" dirty="0"/>
              <a:t>в образовательном учреждении </a:t>
            </a:r>
            <a:r>
              <a:rPr lang="ru-RU" dirty="0" smtClean="0"/>
              <a:t>восстановительных </a:t>
            </a:r>
            <a:r>
              <a:rPr lang="ru-RU" dirty="0"/>
              <a:t>практик и формирование восстановительной культуры</a:t>
            </a:r>
            <a:r>
              <a:rPr lang="ru-RU" dirty="0" smtClean="0"/>
              <a:t>:</a:t>
            </a:r>
          </a:p>
          <a:p>
            <a:r>
              <a:rPr lang="ru-RU" dirty="0"/>
              <a:t> Организация службы школьной медиации:</a:t>
            </a:r>
          </a:p>
          <a:p>
            <a:r>
              <a:rPr lang="ru-RU" dirty="0"/>
              <a:t>Организация работы службы школьной медиации по </a:t>
            </a:r>
            <a:r>
              <a:rPr lang="ru-RU" dirty="0" smtClean="0"/>
              <a:t>конкретным </a:t>
            </a:r>
            <a:r>
              <a:rPr lang="ru-RU" dirty="0"/>
              <a:t>ситуациям</a:t>
            </a:r>
            <a:r>
              <a:rPr lang="ru-RU" dirty="0" smtClean="0"/>
              <a:t>:</a:t>
            </a:r>
          </a:p>
          <a:p>
            <a:r>
              <a:rPr lang="ru-RU" dirty="0"/>
              <a:t>Связь с внешними организациями:</a:t>
            </a:r>
          </a:p>
          <a:p>
            <a:r>
              <a:rPr lang="ru-RU" dirty="0"/>
              <a:t>Развитие службы школьной медиации</a:t>
            </a:r>
          </a:p>
        </p:txBody>
      </p:sp>
    </p:spTree>
    <p:extLst>
      <p:ext uri="{BB962C8B-B14F-4D97-AF65-F5344CB8AC3E}">
        <p14:creationId xmlns:p14="http://schemas.microsoft.com/office/powerpoint/2010/main" val="59037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Внедрение в образовательном учреждении восстановительных практик и формирование восстановительной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784976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создание группы поддержки службы школьной медиации</a:t>
            </a:r>
          </a:p>
          <a:p>
            <a:pPr marL="0" indent="0">
              <a:buNone/>
            </a:pPr>
            <a:r>
              <a:rPr lang="ru-RU" dirty="0"/>
              <a:t>из педагогов и </a:t>
            </a:r>
            <a:r>
              <a:rPr lang="ru-RU" dirty="0" smtClean="0"/>
              <a:t>учащихся, родителей;</a:t>
            </a:r>
            <a:endParaRPr lang="ru-RU" dirty="0"/>
          </a:p>
          <a:p>
            <a:r>
              <a:rPr lang="ru-RU" dirty="0" smtClean="0"/>
              <a:t>анализ </a:t>
            </a:r>
            <a:r>
              <a:rPr lang="ru-RU" dirty="0"/>
              <a:t>доминирующих способов реагирования на </a:t>
            </a:r>
            <a:r>
              <a:rPr lang="ru-RU" dirty="0" smtClean="0"/>
              <a:t>конфликты </a:t>
            </a:r>
            <a:r>
              <a:rPr lang="ru-RU" dirty="0"/>
              <a:t>в образовательном учреждении;</a:t>
            </a:r>
          </a:p>
          <a:p>
            <a:r>
              <a:rPr lang="ru-RU" dirty="0" smtClean="0"/>
              <a:t>реклама </a:t>
            </a:r>
            <a:r>
              <a:rPr lang="ru-RU" dirty="0"/>
              <a:t>восстановительных практик и </a:t>
            </a:r>
            <a:r>
              <a:rPr lang="ru-RU" dirty="0" smtClean="0"/>
              <a:t>восстановительной культуры </a:t>
            </a:r>
            <a:r>
              <a:rPr lang="ru-RU" dirty="0"/>
              <a:t>взаимоотношений;</a:t>
            </a:r>
          </a:p>
          <a:p>
            <a:r>
              <a:rPr lang="ru-RU" dirty="0" smtClean="0"/>
              <a:t>работа </a:t>
            </a:r>
            <a:r>
              <a:rPr lang="ru-RU" dirty="0"/>
              <a:t>с </a:t>
            </a:r>
            <a:r>
              <a:rPr lang="ru-RU" dirty="0" err="1" smtClean="0"/>
              <a:t>пед.коллективом</a:t>
            </a:r>
            <a:r>
              <a:rPr lang="ru-RU" dirty="0" smtClean="0"/>
              <a:t> образовательного учреждения</a:t>
            </a:r>
            <a:r>
              <a:rPr lang="ru-RU" dirty="0"/>
              <a:t>, направленная на принятие ими </a:t>
            </a:r>
            <a:r>
              <a:rPr lang="ru-RU" dirty="0" smtClean="0"/>
              <a:t>восстановительного подхода </a:t>
            </a:r>
            <a:r>
              <a:rPr lang="ru-RU" dirty="0"/>
              <a:t>к разрешению конфликтов, криминальных ситуаций </a:t>
            </a:r>
            <a:r>
              <a:rPr lang="ru-RU" dirty="0" smtClean="0"/>
              <a:t>и напряженных </a:t>
            </a:r>
            <a:r>
              <a:rPr lang="ru-RU" dirty="0"/>
              <a:t>взаимоотношений;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восстановительных программ;</a:t>
            </a:r>
          </a:p>
          <a:p>
            <a:r>
              <a:rPr lang="ru-RU" dirty="0" smtClean="0"/>
              <a:t>информирование </a:t>
            </a:r>
            <a:r>
              <a:rPr lang="ru-RU" dirty="0"/>
              <a:t>школьного сообщества о результатах </a:t>
            </a:r>
            <a:r>
              <a:rPr lang="ru-RU" dirty="0" smtClean="0"/>
              <a:t>работы </a:t>
            </a:r>
            <a:r>
              <a:rPr lang="ru-RU" dirty="0"/>
              <a:t>службы медиации (с учетом соблюдения </a:t>
            </a:r>
            <a:r>
              <a:rPr lang="ru-RU" dirty="0" smtClean="0"/>
              <a:t>конфиденциальности </a:t>
            </a:r>
            <a:r>
              <a:rPr lang="ru-RU" dirty="0"/>
              <a:t>происходящего на встрече).</a:t>
            </a:r>
          </a:p>
        </p:txBody>
      </p:sp>
    </p:spTree>
    <p:extLst>
      <p:ext uri="{BB962C8B-B14F-4D97-AF65-F5344CB8AC3E}">
        <p14:creationId xmlns:p14="http://schemas.microsoft.com/office/powerpoint/2010/main" val="279995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Организация службы школьной медиации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12968" cy="542121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организация обучения сотрудников и учащихся </a:t>
            </a:r>
            <a:r>
              <a:rPr lang="ru-RU" dirty="0" smtClean="0"/>
              <a:t>восстановительным </a:t>
            </a:r>
            <a:r>
              <a:rPr lang="ru-RU" dirty="0"/>
              <a:t>практикам и повышение квалификации в этой </a:t>
            </a:r>
            <a:r>
              <a:rPr lang="ru-RU" dirty="0" smtClean="0"/>
              <a:t>области </a:t>
            </a:r>
            <a:r>
              <a:rPr lang="ru-RU" dirty="0"/>
              <a:t>(обучение проводят тренеры – практикующие медиаторы);</a:t>
            </a:r>
          </a:p>
          <a:p>
            <a:r>
              <a:rPr lang="ru-RU" dirty="0" smtClean="0"/>
              <a:t>отбор </a:t>
            </a:r>
            <a:r>
              <a:rPr lang="ru-RU" dirty="0"/>
              <a:t>учащихся в службу медиации;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и принятие положения о службе;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категории дел, с которыми работает </a:t>
            </a:r>
            <a:r>
              <a:rPr lang="ru-RU" dirty="0" smtClean="0"/>
              <a:t>служба;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и согласование с администрацией </a:t>
            </a:r>
            <a:r>
              <a:rPr lang="ru-RU" dirty="0" smtClean="0"/>
              <a:t>схемы, как будут поступать случаи </a:t>
            </a:r>
            <a:r>
              <a:rPr lang="ru-RU" dirty="0"/>
              <a:t>в </a:t>
            </a:r>
            <a:r>
              <a:rPr lang="ru-RU" dirty="0" smtClean="0"/>
              <a:t>СШМ;</a:t>
            </a:r>
            <a:endParaRPr lang="ru-RU" dirty="0"/>
          </a:p>
          <a:p>
            <a:r>
              <a:rPr lang="ru-RU" dirty="0" smtClean="0"/>
              <a:t>определение </a:t>
            </a:r>
            <a:r>
              <a:rPr lang="ru-RU" dirty="0"/>
              <a:t>времени и места проведения встреч, </a:t>
            </a:r>
            <a:r>
              <a:rPr lang="ru-RU" dirty="0" smtClean="0"/>
              <a:t>других организационных </a:t>
            </a:r>
            <a:r>
              <a:rPr lang="ru-RU" dirty="0"/>
              <a:t>вопросов;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команды учащихся – медиаторов службы;</a:t>
            </a:r>
          </a:p>
          <a:p>
            <a:r>
              <a:rPr lang="ru-RU" dirty="0" smtClean="0"/>
              <a:t>отслеживание </a:t>
            </a:r>
            <a:r>
              <a:rPr lang="ru-RU" dirty="0"/>
              <a:t>передачи конфликтных и криминальных </a:t>
            </a:r>
            <a:r>
              <a:rPr lang="ru-RU" dirty="0" smtClean="0"/>
              <a:t>ситуаций </a:t>
            </a:r>
            <a:r>
              <a:rPr lang="ru-RU" dirty="0"/>
              <a:t>в службу медиации, нахождение более </a:t>
            </a:r>
            <a:r>
              <a:rPr lang="ru-RU" dirty="0" smtClean="0"/>
              <a:t>эффективных способов </a:t>
            </a:r>
            <a:r>
              <a:rPr lang="ru-RU" dirty="0"/>
              <a:t>обращения в службу, фиксация статистических </a:t>
            </a:r>
            <a:r>
              <a:rPr lang="ru-RU" dirty="0" smtClean="0"/>
              <a:t>данных</a:t>
            </a:r>
            <a:r>
              <a:rPr lang="ru-RU" dirty="0"/>
              <a:t>;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занятий с учащимися-медиаторами (</a:t>
            </a:r>
            <a:r>
              <a:rPr lang="ru-RU" dirty="0" smtClean="0"/>
              <a:t>ведение клуба </a:t>
            </a:r>
            <a:r>
              <a:rPr lang="ru-RU" dirty="0"/>
              <a:t>медиаторов).</a:t>
            </a:r>
          </a:p>
        </p:txBody>
      </p:sp>
    </p:spTree>
    <p:extLst>
      <p:ext uri="{BB962C8B-B14F-4D97-AF65-F5344CB8AC3E}">
        <p14:creationId xmlns:p14="http://schemas.microsoft.com/office/powerpoint/2010/main" val="407621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работы службы школьной медиации по конкретным ситуациям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640960" cy="54212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регистрация </a:t>
            </a:r>
            <a:r>
              <a:rPr lang="ru-RU" dirty="0"/>
              <a:t>заявок, поступающих в службу;</a:t>
            </a:r>
          </a:p>
          <a:p>
            <a:r>
              <a:rPr lang="ru-RU" dirty="0" smtClean="0"/>
              <a:t>по </a:t>
            </a:r>
            <a:r>
              <a:rPr lang="ru-RU" dirty="0"/>
              <a:t>каждому случаю: принятие решения, брать ли случай в</a:t>
            </a:r>
          </a:p>
          <a:p>
            <a:pPr marL="0" indent="0">
              <a:buNone/>
            </a:pPr>
            <a:r>
              <a:rPr lang="ru-RU" dirty="0"/>
              <a:t>работу, какую программу проводить (медиацию, «круг </a:t>
            </a:r>
            <a:r>
              <a:rPr lang="ru-RU" dirty="0" smtClean="0"/>
              <a:t>сообщества</a:t>
            </a:r>
            <a:r>
              <a:rPr lang="ru-RU" dirty="0"/>
              <a:t>» или «семейную конференцию»), выбор медиаторов;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восстановительных программ по сложным </a:t>
            </a:r>
            <a:r>
              <a:rPr lang="ru-RU" dirty="0" smtClean="0"/>
              <a:t>случаям </a:t>
            </a:r>
            <a:r>
              <a:rPr lang="ru-RU" dirty="0"/>
              <a:t>(криминальные ситуации, конфликты с участием </a:t>
            </a:r>
            <a:r>
              <a:rPr lang="ru-RU" dirty="0" smtClean="0"/>
              <a:t>педагогов и </a:t>
            </a:r>
            <a:r>
              <a:rPr lang="ru-RU" dirty="0"/>
              <a:t>родителей);</a:t>
            </a:r>
          </a:p>
          <a:p>
            <a:r>
              <a:rPr lang="ru-RU" dirty="0" smtClean="0"/>
              <a:t>поддержка </a:t>
            </a:r>
            <a:r>
              <a:rPr lang="ru-RU" dirty="0"/>
              <a:t>проведения медиации и «кругов сообщества</a:t>
            </a:r>
            <a:r>
              <a:rPr lang="ru-RU" dirty="0" smtClean="0"/>
              <a:t>» учащимися-медиаторами</a:t>
            </a:r>
            <a:r>
              <a:rPr lang="ru-RU" dirty="0"/>
              <a:t>;</a:t>
            </a:r>
          </a:p>
          <a:p>
            <a:r>
              <a:rPr lang="ru-RU" dirty="0" smtClean="0"/>
              <a:t>работа </a:t>
            </a:r>
            <a:r>
              <a:rPr lang="ru-RU" dirty="0"/>
              <a:t>с социальным окружением учащегося и родителями;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работы со случаями;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супервизий медиаторов-учащихся (анализ </a:t>
            </a:r>
            <a:r>
              <a:rPr lang="ru-RU" dirty="0" smtClean="0"/>
              <a:t>работы </a:t>
            </a:r>
            <a:r>
              <a:rPr lang="ru-RU" dirty="0"/>
              <a:t>медиаторов на соответствие стандартам </a:t>
            </a:r>
            <a:r>
              <a:rPr lang="ru-RU" dirty="0" smtClean="0"/>
              <a:t>восстановительной </a:t>
            </a:r>
            <a:r>
              <a:rPr lang="ru-RU" dirty="0"/>
              <a:t>медиации), проведение аналитической встречи со </a:t>
            </a:r>
            <a:r>
              <a:rPr lang="ru-RU" dirty="0" smtClean="0"/>
              <a:t>сторонами </a:t>
            </a:r>
            <a:r>
              <a:rPr lang="ru-RU" dirty="0"/>
              <a:t>конфликтов (через 2–4 недели после медиации).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098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/>
              <a:t>Связь с внешними организациями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ru-RU" dirty="0" smtClean="0"/>
              <a:t>взаимодействие </a:t>
            </a:r>
            <a:r>
              <a:rPr lang="ru-RU" dirty="0"/>
              <a:t>с </a:t>
            </a:r>
            <a:r>
              <a:rPr lang="ru-RU" dirty="0" smtClean="0"/>
              <a:t>Комиссией </a:t>
            </a:r>
            <a:r>
              <a:rPr lang="ru-RU" dirty="0"/>
              <a:t>по делам </a:t>
            </a:r>
            <a:r>
              <a:rPr lang="ru-RU" dirty="0" smtClean="0"/>
              <a:t>несовершеннолетних и </a:t>
            </a:r>
            <a:r>
              <a:rPr lang="ru-RU" dirty="0"/>
              <a:t>защите их прав (</a:t>
            </a:r>
            <a:r>
              <a:rPr lang="ru-RU" dirty="0" err="1"/>
              <a:t>КДНиЗП</a:t>
            </a:r>
            <a:r>
              <a:rPr lang="ru-RU" dirty="0"/>
              <a:t>) по правонарушениям </a:t>
            </a:r>
            <a:r>
              <a:rPr lang="ru-RU" dirty="0" smtClean="0"/>
              <a:t>несовершеннолетних </a:t>
            </a:r>
            <a:r>
              <a:rPr lang="ru-RU" dirty="0"/>
              <a:t>(в том числе повторным);</a:t>
            </a:r>
          </a:p>
          <a:p>
            <a:r>
              <a:rPr lang="ru-RU" dirty="0" smtClean="0"/>
              <a:t>выступления </a:t>
            </a:r>
            <a:r>
              <a:rPr lang="ru-RU" dirty="0"/>
              <a:t>на </a:t>
            </a:r>
            <a:r>
              <a:rPr lang="ru-RU" dirty="0" smtClean="0"/>
              <a:t>конференциях </a:t>
            </a:r>
            <a:r>
              <a:rPr lang="ru-RU" dirty="0"/>
              <a:t>и в СМИ</a:t>
            </a:r>
            <a:r>
              <a:rPr lang="ru-RU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заимодействие с молодежными центрами;</a:t>
            </a:r>
          </a:p>
          <a:p>
            <a:r>
              <a:rPr lang="ru-RU" dirty="0"/>
              <a:t>в</a:t>
            </a:r>
            <a:r>
              <a:rPr lang="ru-RU" dirty="0" smtClean="0"/>
              <a:t>заимодействие с органами </a:t>
            </a:r>
            <a:r>
              <a:rPr lang="ru-RU" dirty="0" err="1" smtClean="0"/>
              <a:t>соц.защиты</a:t>
            </a:r>
            <a:r>
              <a:rPr lang="ru-RU" dirty="0" smtClean="0"/>
              <a:t> населения</a:t>
            </a:r>
          </a:p>
          <a:p>
            <a:r>
              <a:rPr lang="ru-RU" dirty="0"/>
              <a:t>в</a:t>
            </a:r>
            <a:r>
              <a:rPr lang="ru-RU" dirty="0" smtClean="0"/>
              <a:t>заимодействие с центрами занятости</a:t>
            </a:r>
          </a:p>
          <a:p>
            <a:r>
              <a:rPr lang="ru-RU" dirty="0"/>
              <a:t>в</a:t>
            </a:r>
            <a:r>
              <a:rPr lang="ru-RU" dirty="0" smtClean="0"/>
              <a:t>заимодействие с учреждениями здравоохранения и </a:t>
            </a:r>
            <a:r>
              <a:rPr lang="ru-RU" dirty="0" err="1" smtClean="0"/>
              <a:t>т.п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службы школьной </a:t>
            </a:r>
            <a:r>
              <a:rPr lang="ru-RU" dirty="0" smtClean="0"/>
              <a:t>медиации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565232"/>
          </a:xfrm>
        </p:spPr>
        <p:txBody>
          <a:bodyPr>
            <a:normAutofit/>
          </a:bodyPr>
          <a:lstStyle/>
          <a:p>
            <a:r>
              <a:rPr lang="ru-RU" dirty="0"/>
              <a:t>повышение собственной квалификации и других </a:t>
            </a:r>
            <a:r>
              <a:rPr lang="ru-RU" dirty="0" smtClean="0"/>
              <a:t>медиаторов;</a:t>
            </a:r>
            <a:endParaRPr lang="ru-RU" dirty="0"/>
          </a:p>
          <a:p>
            <a:r>
              <a:rPr lang="ru-RU" dirty="0" smtClean="0"/>
              <a:t>обеспечение </a:t>
            </a:r>
            <a:r>
              <a:rPr lang="ru-RU" dirty="0"/>
              <a:t>подготовки детей-медиаторов на место </a:t>
            </a:r>
            <a:r>
              <a:rPr lang="ru-RU" dirty="0" smtClean="0"/>
              <a:t>учащихся</a:t>
            </a:r>
            <a:r>
              <a:rPr lang="ru-RU" dirty="0"/>
              <a:t>, окончивших образовательное учреждение;</a:t>
            </a:r>
          </a:p>
          <a:p>
            <a:r>
              <a:rPr lang="ru-RU" dirty="0" smtClean="0"/>
              <a:t>внедрение </a:t>
            </a:r>
            <a:r>
              <a:rPr lang="ru-RU" dirty="0"/>
              <a:t>элементов восстановительной культуры и </a:t>
            </a:r>
            <a:r>
              <a:rPr lang="ru-RU" dirty="0" smtClean="0"/>
              <a:t>восстановительных </a:t>
            </a:r>
            <a:r>
              <a:rPr lang="ru-RU" dirty="0"/>
              <a:t>практик в методические советы, </a:t>
            </a:r>
            <a:r>
              <a:rPr lang="ru-RU" dirty="0" smtClean="0"/>
              <a:t>родительские собрания</a:t>
            </a:r>
            <a:r>
              <a:rPr lang="ru-RU" dirty="0"/>
              <a:t>, педагогические советы, классные часы и пр.;</a:t>
            </a:r>
          </a:p>
          <a:p>
            <a:r>
              <a:rPr lang="ru-RU" dirty="0" smtClean="0"/>
              <a:t>обсуждение </a:t>
            </a:r>
            <a:r>
              <a:rPr lang="ru-RU" dirty="0"/>
              <a:t>потенциально конфликтных ситуаций (</a:t>
            </a:r>
            <a:r>
              <a:rPr lang="ru-RU" dirty="0" smtClean="0"/>
              <a:t>приход новичков </a:t>
            </a:r>
            <a:r>
              <a:rPr lang="ru-RU" dirty="0"/>
              <a:t>в </a:t>
            </a:r>
            <a:r>
              <a:rPr lang="ru-RU" dirty="0" smtClean="0"/>
              <a:t>класс, оскорбления, межэтнические конфликты </a:t>
            </a:r>
            <a:r>
              <a:rPr lang="ru-RU" dirty="0"/>
              <a:t>и пр.) и работа по снижению риска </a:t>
            </a:r>
            <a:r>
              <a:rPr lang="ru-RU" dirty="0" smtClean="0"/>
              <a:t>конфликтов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2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Документы, организующие деятельность службы школьной</a:t>
            </a:r>
            <a:br>
              <a:rPr lang="ru-RU" dirty="0"/>
            </a:br>
            <a:r>
              <a:rPr lang="ru-RU" dirty="0"/>
              <a:t>медиации и работу </a:t>
            </a:r>
            <a:r>
              <a:rPr lang="ru-RU" dirty="0" smtClean="0"/>
              <a:t>медиатора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784976" cy="48737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приказ </a:t>
            </a:r>
            <a:r>
              <a:rPr lang="ru-RU" dirty="0"/>
              <a:t>директора </a:t>
            </a:r>
            <a:r>
              <a:rPr lang="ru-RU" dirty="0" smtClean="0"/>
              <a:t>ОО </a:t>
            </a:r>
            <a:r>
              <a:rPr lang="ru-RU" dirty="0"/>
              <a:t>о </a:t>
            </a:r>
            <a:r>
              <a:rPr lang="ru-RU" dirty="0" smtClean="0"/>
              <a:t>создании </a:t>
            </a:r>
            <a:r>
              <a:rPr lang="ru-RU" dirty="0"/>
              <a:t>службы школьной медиации и назначении </a:t>
            </a:r>
            <a:r>
              <a:rPr lang="ru-RU" dirty="0" smtClean="0"/>
              <a:t>куратора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положение </a:t>
            </a:r>
            <a:r>
              <a:rPr lang="ru-RU" dirty="0"/>
              <a:t>о службе школьной </a:t>
            </a:r>
            <a:r>
              <a:rPr lang="ru-RU" dirty="0" smtClean="0"/>
              <a:t>медиации;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123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Ожидаемым результатом деятельности службы школьной</a:t>
            </a:r>
            <a:br>
              <a:rPr lang="ru-RU" dirty="0"/>
            </a:br>
            <a:r>
              <a:rPr lang="ru-RU" dirty="0"/>
              <a:t>медиации выступают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712968" cy="5205192"/>
          </a:xfrm>
        </p:spPr>
        <p:txBody>
          <a:bodyPr/>
          <a:lstStyle/>
          <a:p>
            <a:r>
              <a:rPr lang="ru-RU" dirty="0"/>
              <a:t>создание безопасной среды и безопасного пространства для всех участников образовательного процесса</a:t>
            </a:r>
            <a:endParaRPr lang="ru-RU" dirty="0" smtClean="0"/>
          </a:p>
          <a:p>
            <a:r>
              <a:rPr lang="ru-RU" dirty="0" smtClean="0"/>
              <a:t>повышение  </a:t>
            </a:r>
            <a:r>
              <a:rPr lang="ru-RU" dirty="0"/>
              <a:t>уровня  социальной  и  конфликтной компетентности  всех  участников  образовательно-воспитательного </a:t>
            </a:r>
            <a:r>
              <a:rPr lang="ru-RU" dirty="0" smtClean="0"/>
              <a:t>процесса</a:t>
            </a:r>
          </a:p>
          <a:p>
            <a:r>
              <a:rPr lang="ru-RU" dirty="0" smtClean="0"/>
              <a:t>Разрешение </a:t>
            </a:r>
            <a:r>
              <a:rPr lang="ru-RU" dirty="0"/>
              <a:t>конфликтов силами образовательного </a:t>
            </a:r>
            <a:r>
              <a:rPr lang="ru-RU" dirty="0" smtClean="0"/>
              <a:t>учреждения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Изменение традиций реагирования на конфликтные </a:t>
            </a:r>
            <a:r>
              <a:rPr lang="ru-RU" dirty="0" smtClean="0"/>
              <a:t>ситуации</a:t>
            </a:r>
            <a:r>
              <a:rPr lang="ru-RU" dirty="0"/>
              <a:t>.</a:t>
            </a:r>
          </a:p>
          <a:p>
            <a:r>
              <a:rPr lang="ru-RU" dirty="0" smtClean="0"/>
              <a:t>Профилактика </a:t>
            </a:r>
            <a:r>
              <a:rPr lang="ru-RU" dirty="0"/>
              <a:t>школьной дезадаптации.</a:t>
            </a:r>
          </a:p>
          <a:p>
            <a:r>
              <a:rPr lang="ru-RU" dirty="0" smtClean="0"/>
              <a:t>Школьное </a:t>
            </a:r>
            <a:r>
              <a:rPr lang="ru-RU" dirty="0"/>
              <a:t>самоуправление и волонтерское движение </a:t>
            </a:r>
            <a:r>
              <a:rPr lang="ru-RU" dirty="0" smtClean="0"/>
              <a:t>обучающихся. Профориентация учащихся.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903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496944" cy="619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65000"/>
                  </a:schemeClr>
                </a:solidFill>
              </a:rPr>
              <a:t>Техники работы медиатора </a:t>
            </a:r>
          </a:p>
          <a:p>
            <a:endParaRPr lang="ru-RU" sz="2800" b="1" dirty="0" smtClean="0"/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400" dirty="0" smtClean="0"/>
              <a:t> </a:t>
            </a:r>
            <a:r>
              <a:rPr lang="ru-RU" sz="2400" dirty="0"/>
              <a:t>Правила активного </a:t>
            </a:r>
            <a:r>
              <a:rPr lang="ru-RU" sz="2400" dirty="0" smtClean="0"/>
              <a:t>слушания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 smtClean="0">
                <a:latin typeface="Tahoma"/>
              </a:rPr>
              <a:t>Полноценное </a:t>
            </a:r>
            <a:r>
              <a:rPr lang="ru-RU" sz="2400" kern="0" dirty="0">
                <a:latin typeface="Tahoma"/>
              </a:rPr>
              <a:t>восприятие сообщения (</a:t>
            </a:r>
            <a:r>
              <a:rPr lang="ru-RU" sz="2400" i="1" kern="0" dirty="0">
                <a:latin typeface="Tahoma"/>
              </a:rPr>
              <a:t>точно слышать что говорится: текст – контекст, основания, ситуация</a:t>
            </a:r>
            <a:r>
              <a:rPr lang="ru-RU" sz="2400" kern="0" dirty="0">
                <a:latin typeface="Tahoma"/>
              </a:rPr>
              <a:t>),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latin typeface="Tahoma"/>
              </a:rPr>
              <a:t>Выявление возможных препятствий (</a:t>
            </a:r>
            <a:r>
              <a:rPr lang="ru-RU" sz="2400" i="1" kern="0" dirty="0">
                <a:latin typeface="Tahoma"/>
              </a:rPr>
              <a:t>они могут быть как с вашей стороны, так и со стороны собеседника),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latin typeface="Tahoma"/>
              </a:rPr>
              <a:t>Внимание к проявлению отношения собеседника (</a:t>
            </a:r>
            <a:r>
              <a:rPr lang="ru-RU" sz="2400" i="1" kern="0" dirty="0">
                <a:latin typeface="Tahoma"/>
              </a:rPr>
              <a:t>к его мимике, жестам, темпу речи, интонации)</a:t>
            </a:r>
            <a:endParaRPr lang="ru-RU" sz="2400" kern="0" dirty="0">
              <a:latin typeface="Tahoma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latin typeface="Tahoma"/>
              </a:rPr>
              <a:t>Своевременное  и адекватное реагирование на речь собеседника (</a:t>
            </a:r>
            <a:r>
              <a:rPr lang="ru-RU" sz="2400" i="1" kern="0" dirty="0">
                <a:latin typeface="Tahoma"/>
              </a:rPr>
              <a:t>мимика, жесты</a:t>
            </a:r>
            <a:r>
              <a:rPr lang="ru-RU" sz="2400" kern="0" dirty="0">
                <a:latin typeface="Tahoma"/>
              </a:rPr>
              <a:t>, </a:t>
            </a:r>
            <a:r>
              <a:rPr lang="ru-RU" sz="2400" i="1" kern="0" dirty="0">
                <a:latin typeface="Tahoma"/>
              </a:rPr>
              <a:t>демонстрация готовности записывать важные моменты встречи</a:t>
            </a:r>
            <a:r>
              <a:rPr lang="ru-RU" sz="2400" kern="0" dirty="0">
                <a:latin typeface="Tahoma"/>
              </a:rPr>
              <a:t>)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latin typeface="Tahoma"/>
              </a:rPr>
              <a:t>Проявление своего понимания услышанного (</a:t>
            </a:r>
            <a:r>
              <a:rPr lang="ru-RU" sz="2400" i="1" kern="0" dirty="0">
                <a:latin typeface="Tahoma"/>
              </a:rPr>
              <a:t>повторение отдельных фраз, краткие вопросы с использованием ключевых слов)</a:t>
            </a:r>
            <a:endParaRPr lang="en-US" sz="2400" i="1" kern="0" dirty="0">
              <a:latin typeface="Tahoma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kern="0" dirty="0">
                <a:solidFill>
                  <a:srgbClr val="006600"/>
                </a:solidFill>
                <a:latin typeface="Tahoma"/>
              </a:rPr>
              <a:t>Интонация: "Вы и в самом деле</a:t>
            </a:r>
            <a:r>
              <a:rPr lang="ru-RU" sz="2000" i="1" kern="0" dirty="0">
                <a:solidFill>
                  <a:srgbClr val="006600"/>
                </a:solidFill>
                <a:latin typeface="Tahoma"/>
              </a:rPr>
              <a:t> </a:t>
            </a:r>
            <a:r>
              <a:rPr lang="ru-RU" sz="2000" b="1" kern="0" dirty="0">
                <a:solidFill>
                  <a:srgbClr val="006600"/>
                </a:solidFill>
                <a:latin typeface="Tahoma"/>
              </a:rPr>
              <a:t>этого хотите</a:t>
            </a:r>
            <a:r>
              <a:rPr lang="ru-RU" sz="2000" kern="0" dirty="0">
                <a:solidFill>
                  <a:srgbClr val="006600"/>
                </a:solidFill>
                <a:latin typeface="Tahoma"/>
              </a:rPr>
              <a:t>?". "Вы и </a:t>
            </a:r>
            <a:r>
              <a:rPr lang="ru-RU" sz="2000" b="1" kern="0" dirty="0">
                <a:solidFill>
                  <a:srgbClr val="006600"/>
                </a:solidFill>
                <a:latin typeface="Tahoma"/>
              </a:rPr>
              <a:t>в самом деле</a:t>
            </a:r>
            <a:r>
              <a:rPr lang="ru-RU" sz="2000" i="1" kern="0" dirty="0">
                <a:solidFill>
                  <a:srgbClr val="006600"/>
                </a:solidFill>
                <a:latin typeface="Tahoma"/>
              </a:rPr>
              <a:t> </a:t>
            </a:r>
            <a:r>
              <a:rPr lang="ru-RU" sz="2000" kern="0" dirty="0">
                <a:solidFill>
                  <a:srgbClr val="006600"/>
                </a:solidFill>
                <a:latin typeface="Tahoma"/>
              </a:rPr>
              <a:t>этого хотите?". </a:t>
            </a:r>
          </a:p>
          <a:p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1007015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Техники активного слушания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Прием «Эхо» - дословное повторение.</a:t>
            </a:r>
          </a:p>
          <a:p>
            <a:r>
              <a:rPr lang="ru-RU" dirty="0"/>
              <a:t>Перефразирование.</a:t>
            </a:r>
          </a:p>
          <a:p>
            <a:r>
              <a:rPr lang="ru-RU" dirty="0"/>
              <a:t> Уточнение.</a:t>
            </a:r>
          </a:p>
          <a:p>
            <a:r>
              <a:rPr lang="ru-RU" dirty="0"/>
              <a:t>Развитие идеи.</a:t>
            </a:r>
          </a:p>
          <a:p>
            <a:r>
              <a:rPr lang="ru-RU" dirty="0"/>
              <a:t>Обобщение.</a:t>
            </a:r>
          </a:p>
          <a:p>
            <a:r>
              <a:rPr lang="ru-RU" dirty="0"/>
              <a:t>Резюме.</a:t>
            </a:r>
          </a:p>
          <a:p>
            <a:pPr marL="0" indent="0">
              <a:buNone/>
            </a:pPr>
            <a:r>
              <a:rPr lang="ru-RU" dirty="0"/>
              <a:t>«Правильно ли я понял, что</a:t>
            </a:r>
            <a:r>
              <a:rPr lang="ru-RU" dirty="0" smtClean="0"/>
              <a:t>…?»</a:t>
            </a:r>
          </a:p>
          <a:p>
            <a:r>
              <a:rPr lang="ru-RU" dirty="0" smtClean="0"/>
              <a:t> Воспроизведение</a:t>
            </a:r>
            <a:endParaRPr lang="ru-RU" dirty="0"/>
          </a:p>
          <a:p>
            <a:r>
              <a:rPr lang="ru-RU" dirty="0" smtClean="0"/>
              <a:t>Изложение</a:t>
            </a:r>
            <a:endParaRPr lang="ru-RU" dirty="0"/>
          </a:p>
          <a:p>
            <a:r>
              <a:rPr lang="ru-RU" dirty="0" smtClean="0"/>
              <a:t>Интерпретация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86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Метод «Школьная медиация» </a:t>
            </a:r>
            <a:r>
              <a:rPr lang="ru-RU" sz="2800" dirty="0"/>
              <a:t>- это авторский инновационный метод, разработанный и опробованный «Центром медиации и права». </a:t>
            </a:r>
            <a:endParaRPr lang="ru-RU" sz="2800" dirty="0" smtClean="0"/>
          </a:p>
          <a:p>
            <a:r>
              <a:rPr lang="ru-RU" sz="2800" b="1" dirty="0" smtClean="0"/>
              <a:t>«</a:t>
            </a:r>
            <a:r>
              <a:rPr lang="ru-RU" sz="2800" b="1" dirty="0"/>
              <a:t>Школьная медиация» </a:t>
            </a:r>
            <a:r>
              <a:rPr lang="ru-RU" sz="2800" dirty="0"/>
              <a:t>- это и комплексная методика, и инновационная технология, которая интегрирует практически все институты, влияющие на формирование личности ребенка: семья – образовательное учреждение – высшая школа.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Утверждения и вопросы</a:t>
            </a:r>
            <a:br>
              <a:rPr lang="ru-RU" dirty="0"/>
            </a:br>
            <a:r>
              <a:rPr lang="ru-RU" dirty="0"/>
              <a:t>в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Кто утверждает, тот вызывает сопротивление. </a:t>
            </a:r>
          </a:p>
          <a:p>
            <a:r>
              <a:rPr lang="ru-RU" dirty="0"/>
              <a:t>Утверждение влечет за собой противоположное  утверждение и в последующем (потенциально) спор.</a:t>
            </a:r>
          </a:p>
          <a:p>
            <a:r>
              <a:rPr lang="ru-RU" dirty="0"/>
              <a:t>Кто говорит, тот не узнает ничего нового.</a:t>
            </a:r>
          </a:p>
          <a:p>
            <a:r>
              <a:rPr lang="ru-RU" dirty="0"/>
              <a:t>Вопрос влечет за собой ответ (информацию) и повышает вероятность сотрудничества.</a:t>
            </a:r>
          </a:p>
          <a:p>
            <a:r>
              <a:rPr lang="ru-RU" dirty="0"/>
              <a:t>Кто задает вопросы, тот управляет.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392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928992" cy="5709248"/>
          </a:xfrm>
        </p:spPr>
        <p:txBody>
          <a:bodyPr>
            <a:normAutofit fontScale="92500"/>
          </a:bodyPr>
          <a:lstStyle/>
          <a:p>
            <a:r>
              <a:rPr lang="ru-RU" dirty="0"/>
              <a:t>«Извлекающие</a:t>
            </a:r>
            <a:r>
              <a:rPr lang="ru-RU" dirty="0" smtClean="0"/>
              <a:t>»: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Побуждают </a:t>
            </a:r>
            <a:r>
              <a:rPr lang="ru-RU" dirty="0" smtClean="0"/>
              <a:t>собеседника к предъявлению информации, оснований вопроса, цели постановки вопроса</a:t>
            </a:r>
          </a:p>
          <a:p>
            <a:r>
              <a:rPr lang="ru-RU" dirty="0" smtClean="0"/>
              <a:t>«Направляющие»:</a:t>
            </a:r>
            <a:r>
              <a:rPr lang="ru-RU" dirty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Позволяют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направить </a:t>
            </a:r>
            <a:r>
              <a:rPr lang="ru-RU" dirty="0"/>
              <a:t>разговор в нужное </a:t>
            </a:r>
            <a:r>
              <a:rPr lang="ru-RU" dirty="0" smtClean="0"/>
              <a:t>русло, </a:t>
            </a:r>
            <a:r>
              <a:rPr lang="ru-RU" dirty="0"/>
              <a:t>р</a:t>
            </a:r>
            <a:r>
              <a:rPr lang="ru-RU" dirty="0" smtClean="0"/>
              <a:t>азвить мысль, пояснить </a:t>
            </a:r>
            <a:r>
              <a:rPr lang="ru-RU" dirty="0"/>
              <a:t>высказывание (цель, основание</a:t>
            </a:r>
            <a:r>
              <a:rPr lang="ru-RU" dirty="0" smtClean="0"/>
              <a:t>), высказать </a:t>
            </a:r>
            <a:r>
              <a:rPr lang="ru-RU" dirty="0"/>
              <a:t>отношение «на мой взгляд (если я вас правильно понял), вашей позиции не противоречит</a:t>
            </a:r>
            <a:r>
              <a:rPr lang="ru-RU" dirty="0" smtClean="0"/>
              <a:t>…».</a:t>
            </a:r>
          </a:p>
          <a:p>
            <a:pPr algn="just"/>
            <a:r>
              <a:rPr lang="ru-RU" dirty="0" smtClean="0"/>
              <a:t>«</a:t>
            </a:r>
            <a:r>
              <a:rPr lang="ru-RU" dirty="0"/>
              <a:t>Проблематизирующие</a:t>
            </a:r>
            <a:r>
              <a:rPr lang="ru-RU" dirty="0" smtClean="0"/>
              <a:t>»: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Направлены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 проверку </a:t>
            </a:r>
            <a:r>
              <a:rPr lang="ru-RU" dirty="0"/>
              <a:t>проработанности </a:t>
            </a:r>
            <a:r>
              <a:rPr lang="ru-RU" dirty="0" smtClean="0"/>
              <a:t>позиции, соответствие </a:t>
            </a:r>
            <a:r>
              <a:rPr lang="ru-RU" dirty="0"/>
              <a:t>высказываний фактам или другой информации (достоверность информации</a:t>
            </a:r>
            <a:r>
              <a:rPr lang="ru-RU" dirty="0" smtClean="0"/>
              <a:t>), соответствие </a:t>
            </a:r>
            <a:r>
              <a:rPr lang="ru-RU" dirty="0"/>
              <a:t>высказывания основаниям.</a:t>
            </a:r>
          </a:p>
          <a:p>
            <a:pPr algn="just"/>
            <a:r>
              <a:rPr lang="ru-RU" dirty="0" smtClean="0"/>
              <a:t>«</a:t>
            </a:r>
            <a:r>
              <a:rPr lang="ru-RU" dirty="0"/>
              <a:t>Блокирующие»: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Обобщают, уточняют, конкретизируют</a:t>
            </a:r>
            <a:r>
              <a:rPr lang="ru-RU" dirty="0" smtClean="0"/>
              <a:t>; хорошо </a:t>
            </a:r>
            <a:r>
              <a:rPr lang="ru-RU" dirty="0"/>
              <a:t>работают с претензиями, недовольством, обвинением.</a:t>
            </a:r>
          </a:p>
          <a:p>
            <a:pPr marL="0" indent="0" algn="just">
              <a:buNone/>
            </a:pPr>
            <a:r>
              <a:rPr lang="ru-RU" dirty="0" smtClean="0"/>
              <a:t> Например</a:t>
            </a:r>
            <a:r>
              <a:rPr lang="ru-RU" dirty="0"/>
              <a:t>: «Правильно ли я понял, что Вас в этом варианте не устраивает все?», «Какой конкретно срок Вас устроит?», «Что именно здесь неудачно …?».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207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/>
              <a:t>Хорошие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435280" cy="5493224"/>
          </a:xfrm>
        </p:spPr>
        <p:txBody>
          <a:bodyPr>
            <a:normAutofit/>
          </a:bodyPr>
          <a:lstStyle/>
          <a:p>
            <a:r>
              <a:rPr lang="ru-RU" dirty="0"/>
              <a:t>Побуждают собеседника взглянуть на проблему или ситуацию с другой точки зрения.</a:t>
            </a:r>
          </a:p>
          <a:p>
            <a:r>
              <a:rPr lang="ru-RU" dirty="0"/>
              <a:t>Вызывают у собеседника новую реакцию на ситуацию или проблему, порождают новые идеи.</a:t>
            </a:r>
          </a:p>
          <a:p>
            <a:r>
              <a:rPr lang="ru-RU" dirty="0"/>
              <a:t>Имеют прямое отношение к целям (интересам), ситуации собеседника.</a:t>
            </a:r>
          </a:p>
          <a:p>
            <a:pPr>
              <a:buNone/>
            </a:pPr>
            <a:r>
              <a:rPr lang="ru-RU" dirty="0" smtClean="0"/>
              <a:t>   Например</a:t>
            </a:r>
            <a:r>
              <a:rPr lang="ru-RU" dirty="0"/>
              <a:t>, нормальный вопрос</a:t>
            </a:r>
            <a:r>
              <a:rPr lang="ru-RU" dirty="0" smtClean="0"/>
              <a:t>: «</a:t>
            </a:r>
            <a:r>
              <a:rPr lang="ru-RU" dirty="0"/>
              <a:t>Какие у вас предложения?»; Хороший вопрос: «Какие из Ваших предложений будут способствуют успеху переговоров?», «Что из предлагаемого Вами будет интересно для другой стороны?».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Информационно </a:t>
            </a:r>
            <a:r>
              <a:rPr lang="ru-RU" dirty="0"/>
              <a:t>всегда «лучше» вопросы о «будущем».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926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Формы преодоления скрытых установок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963837"/>
              </p:ext>
            </p:extLst>
          </p:nvPr>
        </p:nvGraphicFramePr>
        <p:xfrm>
          <a:off x="107505" y="1196975"/>
          <a:ext cx="8568951" cy="489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31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Ошибка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Почему ошибка?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Преодоление</a:t>
                      </a:r>
                    </a:p>
                  </a:txBody>
                  <a:tcPr horzOverflow="overflow"/>
                </a:tc>
              </a:tr>
              <a:tr h="1374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Почему Вы настаиваете…?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Почему Вы непременно хотите…?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Скрытое обвинение (выбор непонятен = неправилен)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На чем основан выбор?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Какие аргументы?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В чем преимущества?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1301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Почему Вы не принимаете…?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Скрытое обвинение (выбран неправильный вариант)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Что было бы эффективнее…?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Что мешает…?</a:t>
                      </a:r>
                    </a:p>
                  </a:txBody>
                  <a:tcPr horzOverflow="overflow"/>
                </a:tc>
              </a:tr>
              <a:tr h="1688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Как Вы могли: (не учесть…? не поставить в известность…? не ответить…?)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Открытое обвинение (недостаточная: компетентность,  лояльность, корректность)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Чем было продиктовано решение?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Что побудило к такому решению?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644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Конструкции вопросов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Открытые</a:t>
            </a:r>
            <a:r>
              <a:rPr lang="ru-RU" sz="3600" dirty="0"/>
              <a:t>.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Закрытые</a:t>
            </a:r>
            <a:r>
              <a:rPr lang="ru-RU" sz="3600" dirty="0"/>
              <a:t>.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Альтернативные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1711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Открытые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Как правило, начинаются с вопросительного слова («что», «как», «где», «почему», «когда» и др.);</a:t>
            </a:r>
          </a:p>
          <a:p>
            <a:r>
              <a:rPr lang="ru-RU" dirty="0"/>
              <a:t>Хорошо работают для сбора информации и создания обстановки «внимания и доброжелательности» в общении.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Примеры: «Кто в этом заинтересован?»; «Какие аргументы можно привести?»; 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«Что мы можем для этого сделать?»; Что Вы хотели бы сказать?».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51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dirty="0"/>
              <a:t>Закрытые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ru-RU" dirty="0"/>
              <a:t>Часто начинаются с глагола.</a:t>
            </a:r>
          </a:p>
          <a:p>
            <a:r>
              <a:rPr lang="ru-RU" dirty="0"/>
              <a:t>Подразумевают, как правило, ответы «да» или «нет» (возможно – может быть).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Важно точно формулировать, например, не включать скрытых условий: «Вам был известен этот факт?», «Это было предусмотрено  договором?». </a:t>
            </a:r>
            <a:r>
              <a:rPr lang="ru-RU" dirty="0"/>
              <a:t> </a:t>
            </a:r>
          </a:p>
          <a:p>
            <a:r>
              <a:rPr lang="ru-RU" dirty="0"/>
              <a:t>Используются в ситуации, требующей однозначности понимания, перехвата инициативы.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Примеры: «Сможете ли Вы это сделать? Готовы ли вы обсуждать…? Найдется ли у Вас время…?»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28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/>
              <a:t>Примеры форм вопросов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282976"/>
              </p:ext>
            </p:extLst>
          </p:nvPr>
        </p:nvGraphicFramePr>
        <p:xfrm>
          <a:off x="395536" y="1052736"/>
          <a:ext cx="8064896" cy="535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877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закрытые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открытые</a:t>
                      </a:r>
                    </a:p>
                  </a:txBody>
                  <a:tcPr horzOverflow="overflow"/>
                </a:tc>
              </a:tr>
              <a:tr h="981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"Является ли …  самой сложной нашей проблемой?"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"Какова наша самая сложная проблема?"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/>
                </a:tc>
              </a:tr>
              <a:tr h="1199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"Достаточно ли Вас привлекает предложенный вариант?"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"Что следует сделать, чтобы это предложение стало более привлекательным для Вас?" </a:t>
                      </a:r>
                    </a:p>
                  </a:txBody>
                  <a:tcPr horzOverflow="overflow"/>
                </a:tc>
              </a:tr>
              <a:tr h="877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"Сможем ли мы завтра наметить дату встречи?"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"Когда мы сможем наметить дату встречи?"</a:t>
                      </a:r>
                    </a:p>
                  </a:txBody>
                  <a:tcPr horzOverflow="overflow"/>
                </a:tc>
              </a:tr>
              <a:tr h="1417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"Не кажется ли вам, что сейчас мы должны привлечь к обсуждению …?"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"Когда мы должны привлечь к обсуждению …?"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54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Альтернативные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Предполагается несколько вариантов ответов на выбор;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Используются </a:t>
            </a:r>
            <a:r>
              <a:rPr lang="ru-RU" dirty="0"/>
              <a:t>при необходимости оказать мягкое давление: (выбор без выбора).</a:t>
            </a:r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Например</a:t>
            </a:r>
            <a:r>
              <a:rPr lang="ru-RU" dirty="0">
                <a:solidFill>
                  <a:srgbClr val="00B050"/>
                </a:solidFill>
              </a:rPr>
              <a:t>: «Для Вас предпочтительнее первый или второй вариант?»; «Вам удобнее сейчас или завтра?».</a:t>
            </a:r>
          </a:p>
        </p:txBody>
      </p:sp>
    </p:spTree>
    <p:extLst>
      <p:ext uri="{BB962C8B-B14F-4D97-AF65-F5344CB8AC3E}">
        <p14:creationId xmlns:p14="http://schemas.microsoft.com/office/powerpoint/2010/main" val="1549098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Факторы, снижающие эффективность диалога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Негативная оценка.</a:t>
            </a:r>
          </a:p>
          <a:p>
            <a:r>
              <a:rPr lang="ru-RU" dirty="0"/>
              <a:t>Невнимание, игнорирование.</a:t>
            </a:r>
          </a:p>
          <a:p>
            <a:r>
              <a:rPr lang="ru-RU" dirty="0"/>
              <a:t>Эгоцентризм.</a:t>
            </a:r>
          </a:p>
          <a:p>
            <a:r>
              <a:rPr lang="ru-RU" dirty="0"/>
              <a:t>Выспрашивание.</a:t>
            </a:r>
          </a:p>
          <a:p>
            <a:r>
              <a:rPr lang="ru-RU" dirty="0"/>
              <a:t>Пространные замечания в ходе беседы.</a:t>
            </a:r>
          </a:p>
          <a:p>
            <a:r>
              <a:rPr lang="ru-RU" dirty="0"/>
              <a:t>Механическое поддакивание.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50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smtClean="0"/>
              <a:t>Медиатор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8"/>
            <a:ext cx="7931224" cy="5060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dirty="0" smtClean="0"/>
              <a:t>Медиатор – третья сторона, участвующая в процессе медиации, посредник между конфликтующими сторонами, который</a:t>
            </a:r>
          </a:p>
          <a:p>
            <a:pPr>
              <a:buNone/>
            </a:pPr>
            <a:r>
              <a:rPr lang="ru-RU" sz="3000" u="sng" dirty="0" smtClean="0"/>
              <a:t>облегчает процесс общения </a:t>
            </a:r>
            <a:r>
              <a:rPr lang="ru-RU" sz="3000" dirty="0" smtClean="0"/>
              <a:t>между сторонами, понимание позиций и  интересов, </a:t>
            </a:r>
            <a:r>
              <a:rPr lang="ru-RU" sz="3000" u="sng" dirty="0" smtClean="0"/>
              <a:t>фокусирует стороны на их интересах </a:t>
            </a:r>
            <a:r>
              <a:rPr lang="ru-RU" sz="3000" dirty="0" smtClean="0"/>
              <a:t>и </a:t>
            </a:r>
            <a:r>
              <a:rPr lang="ru-RU" sz="3000" u="sng" dirty="0" smtClean="0"/>
              <a:t>ищет продуктивное решение проблемы</a:t>
            </a:r>
            <a:r>
              <a:rPr lang="ru-RU" sz="3000" dirty="0" smtClean="0"/>
              <a:t>, представляя возможность сторонам прийти к своему собственному соглашению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072905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Типичные ошибки при организации диалога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Не предоставляется возможность реагировать на ход изложения.</a:t>
            </a:r>
          </a:p>
          <a:p>
            <a:r>
              <a:rPr lang="ru-RU" dirty="0"/>
              <a:t>Не учитывается характер и содержание реакций собеседника.</a:t>
            </a:r>
          </a:p>
          <a:p>
            <a:r>
              <a:rPr lang="ru-RU" dirty="0"/>
              <a:t>Не определяется тип вопроса и его основание.</a:t>
            </a:r>
          </a:p>
          <a:p>
            <a:r>
              <a:rPr lang="ru-RU" dirty="0"/>
              <a:t>После вопроса не делается пауза.</a:t>
            </a:r>
          </a:p>
          <a:p>
            <a:r>
              <a:rPr lang="ru-RU" dirty="0"/>
              <a:t>Задается два или более вопросов одновременно.</a:t>
            </a:r>
          </a:p>
          <a:p>
            <a:r>
              <a:rPr lang="ru-RU" dirty="0"/>
              <a:t>Вопрос соединяется с ответом на него.</a:t>
            </a:r>
          </a:p>
          <a:p>
            <a:r>
              <a:rPr lang="ru-RU" dirty="0"/>
              <a:t>Не дослушивается ответ на заданный вопрос.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162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Психологические требования к медиатору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2800" dirty="0" smtClean="0"/>
              <a:t>Уважение, внимание к себе и другому. </a:t>
            </a:r>
          </a:p>
          <a:p>
            <a:pPr algn="just"/>
            <a:r>
              <a:rPr lang="ru-RU" sz="2800" dirty="0" smtClean="0"/>
              <a:t> Готовность  слушать,  слышать  и  понимать.  Без  способности  и готовности  выражать  собственные  мнения  и  чувства,  а  также  слушать  и слышать  другого  с  полным  пониманием,  люди  не  способны  в  конфликтных ситуациях находить адекватные и конструктивные решения.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696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352928" cy="65973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000" dirty="0" smtClean="0"/>
              <a:t>Способность  сопереживать.  В  начале  медиации  между  сторонами возникает  недовольство,  негодование.  Часто  они  бывают  в  ярости  по отношению  друг  к  другу  или  обоюдное  недоверие полностью  подавляет стороны.  В  подобных  ситуациях  нелегкой  задачей  становится стимулирование </a:t>
            </a:r>
            <a:r>
              <a:rPr lang="ru-RU" sz="3000" dirty="0" err="1" smtClean="0"/>
              <a:t>соперживания</a:t>
            </a:r>
            <a:r>
              <a:rPr lang="ru-RU" sz="3000" dirty="0" smtClean="0"/>
              <a:t>, </a:t>
            </a:r>
            <a:r>
              <a:rPr lang="ru-RU" sz="3000" dirty="0" err="1" smtClean="0"/>
              <a:t>эмпатии</a:t>
            </a:r>
            <a:r>
              <a:rPr lang="ru-RU" sz="3000" dirty="0" smtClean="0"/>
              <a:t>. </a:t>
            </a:r>
          </a:p>
          <a:p>
            <a:pPr algn="just"/>
            <a:r>
              <a:rPr lang="ru-RU" sz="3000" dirty="0" smtClean="0"/>
              <a:t>Умение конфликтовать. Умение конфликтовать означает способность воплощать  собственные  желания  и  потребности  без  того,  чтобы  нанести ущерб  другим.  Пассивное  поведение  или  робость  перед  конфликтами приводит к тому, что человек не может выразить себя адекватно и вследствие этого позволяет себя обходить</a:t>
            </a:r>
          </a:p>
        </p:txBody>
      </p:sp>
    </p:spTree>
    <p:extLst>
      <p:ext uri="{BB962C8B-B14F-4D97-AF65-F5344CB8AC3E}">
        <p14:creationId xmlns:p14="http://schemas.microsoft.com/office/powerpoint/2010/main" val="3599300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424936" cy="640871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Кооперация. В медиации вы можете только тогда найти равновесное решение,  когда  существует  готовность  к  кооперации.  Это  означает,  что участники  медиации  должны  быть  готовы  и  способны  опознать  свой собственный вклад в конфликт. </a:t>
            </a:r>
          </a:p>
          <a:p>
            <a:r>
              <a:rPr lang="ru-RU" sz="2800" dirty="0" smtClean="0"/>
              <a:t>Отзывчивость и критическое мышление. В медиации вы стараетесь подтолкнуть  спорящих  встать  на точку  зрения  другого  и  приобрести критический взгляд по отношению к самому себе или своей группе. Речь идет не только о способности встретить конфликт открыто и критически, но также о готовности изменить свою точку зрения на основе новой информации или другого понимания.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4226932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340768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– </a:t>
            </a:r>
            <a:r>
              <a:rPr lang="ru-RU" sz="3200" b="1" dirty="0" smtClean="0"/>
              <a:t>нейтральность</a:t>
            </a:r>
            <a:r>
              <a:rPr lang="ru-RU" sz="3200" dirty="0" smtClean="0"/>
              <a:t> медиатора.. 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– </a:t>
            </a:r>
            <a:r>
              <a:rPr lang="ru-RU" sz="3200" b="1" dirty="0" smtClean="0"/>
              <a:t>добровольность</a:t>
            </a:r>
            <a:r>
              <a:rPr lang="ru-RU" sz="3200" dirty="0" smtClean="0"/>
              <a:t>. 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– </a:t>
            </a:r>
            <a:r>
              <a:rPr lang="ru-RU" sz="3200" b="1" dirty="0" smtClean="0"/>
              <a:t>конфиденциальность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– равенство сторон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- законность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76672"/>
            <a:ext cx="62646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Принципы медиации</a:t>
            </a:r>
            <a:endParaRPr lang="ru-RU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ramida-masl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7704856" cy="5832648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процедуре медиации и медиативном подходе в значительной мере реализуются основные потребности (иерархия потребностей по </a:t>
            </a:r>
            <a:r>
              <a:rPr lang="ru-RU" sz="2400" dirty="0" err="1" smtClean="0"/>
              <a:t>А.Маслоу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 - </a:t>
            </a:r>
            <a:r>
              <a:rPr lang="ru-RU" sz="2400" b="1" dirty="0" smtClean="0"/>
              <a:t>потребность в безопасности</a:t>
            </a:r>
            <a:r>
              <a:rPr lang="ru-RU" sz="2400" dirty="0" smtClean="0"/>
              <a:t>: стремление к защищенности; стабильности; зависимости; защите; отсутствию страха, тревоги и хаоса; потребности в структуре, порядке, законе и ограничениях; силе покровителя. </a:t>
            </a:r>
          </a:p>
          <a:p>
            <a:r>
              <a:rPr lang="ru-RU" sz="2400" dirty="0" smtClean="0"/>
              <a:t> - </a:t>
            </a:r>
            <a:r>
              <a:rPr lang="ru-RU" sz="2400" b="1" dirty="0" smtClean="0"/>
              <a:t>потребность в уважении</a:t>
            </a:r>
            <a:r>
              <a:rPr lang="ru-RU" sz="2400" dirty="0" smtClean="0"/>
              <a:t>, все люди  в нашем обществе имеют потребность в стабильной самооценке, в самоуважении или чувстве собственного достоинства и в уважении окружающих;</a:t>
            </a:r>
          </a:p>
          <a:p>
            <a:r>
              <a:rPr lang="ru-RU" sz="2400" dirty="0" smtClean="0"/>
              <a:t> - </a:t>
            </a:r>
            <a:r>
              <a:rPr lang="ru-RU" sz="2400" b="1" dirty="0" smtClean="0"/>
              <a:t>потребность в любви, привязанности и принадлежности</a:t>
            </a:r>
            <a:r>
              <a:rPr lang="ru-RU" sz="2400" dirty="0" smtClean="0"/>
              <a:t>. Она проявляется в том, что медиатор проявляет принятие, уважительное отношение ко всем участникам конфликта, не отдавая никому предпочтения.</a:t>
            </a:r>
            <a:endParaRPr lang="ru-RU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ФОРМЫ РАБОТЫ</a:t>
            </a:r>
            <a:br>
              <a:rPr lang="ru-RU" dirty="0"/>
            </a:br>
            <a:r>
              <a:rPr lang="ru-RU" dirty="0"/>
              <a:t>СЛУЖБЫ ШКОЛЬНОЙ МЕДИАЦИИ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ru-RU" dirty="0"/>
              <a:t>программа восстановительной медиации (программа </a:t>
            </a:r>
            <a:r>
              <a:rPr lang="ru-RU" dirty="0" smtClean="0"/>
              <a:t>примирения</a:t>
            </a:r>
            <a:r>
              <a:rPr lang="ru-RU" dirty="0"/>
              <a:t>);</a:t>
            </a:r>
          </a:p>
          <a:p>
            <a:r>
              <a:rPr lang="ru-RU" dirty="0" smtClean="0"/>
              <a:t>программа </a:t>
            </a:r>
            <a:r>
              <a:rPr lang="ru-RU" dirty="0"/>
              <a:t>«школьная восстановительная конференция»;</a:t>
            </a:r>
          </a:p>
          <a:p>
            <a:r>
              <a:rPr lang="ru-RU" dirty="0" smtClean="0"/>
              <a:t>программа </a:t>
            </a:r>
            <a:r>
              <a:rPr lang="ru-RU" dirty="0"/>
              <a:t>«круг сообщества» («</a:t>
            </a:r>
            <a:r>
              <a:rPr lang="ru-RU" dirty="0" smtClean="0"/>
              <a:t>круги ценностей»);</a:t>
            </a:r>
            <a:endParaRPr lang="ru-RU" dirty="0"/>
          </a:p>
          <a:p>
            <a:r>
              <a:rPr lang="ru-RU" dirty="0" smtClean="0"/>
              <a:t>программа </a:t>
            </a:r>
            <a:r>
              <a:rPr lang="ru-RU" dirty="0"/>
              <a:t>«семейная конференция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челночная </a:t>
            </a:r>
            <a:r>
              <a:rPr lang="ru-RU" dirty="0"/>
              <a:t>медиация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451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533400"/>
            <a:ext cx="6132516" cy="2868168"/>
          </a:xfrm>
        </p:spPr>
        <p:txBody>
          <a:bodyPr/>
          <a:lstStyle/>
          <a:p>
            <a:r>
              <a:rPr lang="ru-RU" dirty="0" smtClean="0"/>
              <a:t>«ШКОЛЬНАЯ ВОССТАНОВИТЕЛЬНАЯ КОНФЕРЕНЦИЯ»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288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Школьная восстановительная конференция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7239000" cy="3602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– это процесс, который направлен на устранение вреда, нанесенного отношениям в рамках школьного сообщества или в случае антиобщественного поведения.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Метод</a:t>
            </a:r>
            <a:r>
              <a:rPr lang="ru-RU" sz="3200" dirty="0"/>
              <a:t> направлен на решение главной цели – </a:t>
            </a:r>
            <a:r>
              <a:rPr lang="ru-RU" sz="3200" b="1" dirty="0"/>
              <a:t>создание безопасного пространства</a:t>
            </a:r>
            <a:r>
              <a:rPr lang="ru-RU" sz="3200" dirty="0"/>
              <a:t>, в котором даже очень сложные конфликты могут быть урегулированы конструктивно (не только без агрессии и потерь, моральных и материальных, но с перспективами личностного и социального роста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360886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Школьная восстановительная конференция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/>
              <a:t>   - это массовая программа примирения. Она необходимы тогда, когда ситуация затронула достаточно большое количество участников учебно-воспитательного процесса, и они испытывают потребность в нормализации отношений между ними. Сторонами конференции выступают группы людей или человек и группа.</a:t>
            </a:r>
            <a:endParaRPr lang="ru-RU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конференции: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Состоит в том, чтобы </a:t>
            </a:r>
            <a:r>
              <a:rPr lang="ru-RU" sz="3200" b="1" dirty="0" smtClean="0"/>
              <a:t>установить</a:t>
            </a:r>
            <a:r>
              <a:rPr lang="ru-RU" sz="3200" dirty="0" smtClean="0"/>
              <a:t>, что вред был причинен</a:t>
            </a:r>
            <a:r>
              <a:rPr lang="ru-RU" sz="3200" b="1" dirty="0" smtClean="0"/>
              <a:t>, сделать явным его эмоциональные последствия и негативные воздействия</a:t>
            </a:r>
            <a:r>
              <a:rPr lang="ru-RU" sz="3200" dirty="0" smtClean="0"/>
              <a:t>, </a:t>
            </a:r>
            <a:r>
              <a:rPr lang="ru-RU" sz="3200" b="1" dirty="0" smtClean="0"/>
              <a:t>определить</a:t>
            </a:r>
            <a:r>
              <a:rPr lang="ru-RU" sz="3200" dirty="0" smtClean="0"/>
              <a:t>, что нужно </a:t>
            </a:r>
            <a:r>
              <a:rPr lang="ru-RU" sz="3200" b="1" dirty="0" smtClean="0"/>
              <a:t>сделать для исправления </a:t>
            </a:r>
            <a:r>
              <a:rPr lang="ru-RU" sz="3200" dirty="0" smtClean="0"/>
              <a:t>ситуации и как подобного можно </a:t>
            </a:r>
            <a:r>
              <a:rPr lang="ru-RU" sz="3200" b="1" dirty="0" smtClean="0"/>
              <a:t>избежать в будущем</a:t>
            </a:r>
            <a:endParaRPr lang="ru-RU" sz="32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Участники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Пострадавшие</a:t>
            </a:r>
          </a:p>
          <a:p>
            <a:r>
              <a:rPr lang="ru-RU" dirty="0" smtClean="0"/>
              <a:t> их родители и друзья</a:t>
            </a:r>
          </a:p>
          <a:p>
            <a:r>
              <a:rPr lang="ru-RU" dirty="0" smtClean="0"/>
              <a:t> обидчики, ответственные за причинение вреда и их сторонники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значимые сотрудники школы ОУ (учителя, администрация школы)</a:t>
            </a:r>
          </a:p>
          <a:p>
            <a:r>
              <a:rPr lang="ru-RU" dirty="0" smtClean="0"/>
              <a:t>родители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1683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Используется при: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решение вопросов, связанных с систематическим срывом занятий или прогулами;</a:t>
            </a:r>
          </a:p>
          <a:p>
            <a:pPr algn="just"/>
            <a:r>
              <a:rPr lang="ru-RU" dirty="0" smtClean="0"/>
              <a:t>при разрешении затяжных конфликтов между классами, или обучающимся и классом, педагогом и классом;</a:t>
            </a:r>
          </a:p>
          <a:p>
            <a:pPr algn="just"/>
            <a:r>
              <a:rPr lang="ru-RU" dirty="0" smtClean="0"/>
              <a:t>работе с ситуациями отвержения ребенка классом или систематического насилия над ним группы (</a:t>
            </a:r>
            <a:r>
              <a:rPr lang="ru-RU" dirty="0" err="1" smtClean="0"/>
              <a:t>буллинга</a:t>
            </a:r>
            <a:r>
              <a:rPr lang="ru-RU" dirty="0" smtClean="0"/>
              <a:t>, травли)</a:t>
            </a:r>
          </a:p>
          <a:p>
            <a:pPr algn="just"/>
            <a:r>
              <a:rPr lang="ru-RU" dirty="0" smtClean="0"/>
              <a:t>по случаям краж, драк, особенно если в конфликт уже втянуто большинство учащихся класса.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конференции: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484632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вовлечь в конструктивное обсуждение и поиск решения проблемы «здоровое ядро» класса, в которое входят учащиеся, не согласные с происходящим в классе и заинтересованные в изменении ситуации;</a:t>
            </a:r>
          </a:p>
          <a:p>
            <a:pPr algn="just"/>
            <a:r>
              <a:rPr lang="ru-RU" sz="2800" dirty="0" smtClean="0"/>
              <a:t>Дать возможность высказаться всем участникам (чтобы все мнения были услышаны) и двигаться к согласованию (а не голосованию), то есть к консенсусу, а не к приоритету мнения большинства</a:t>
            </a:r>
            <a:endParaRPr lang="ru-RU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ru-RU" dirty="0" smtClean="0"/>
              <a:t>Задачи конференции: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484632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Организация конструктивной коммуникации между всеми участниками.</a:t>
            </a:r>
          </a:p>
          <a:p>
            <a:pPr algn="just"/>
            <a:r>
              <a:rPr lang="ru-RU" sz="2800" dirty="0" smtClean="0"/>
              <a:t>Оказание поддержки участникам в ситуациях, когда они испытывают негативные чувства (плачут, не отвечают на вопросы, слышат в свой адрес критику и т. д.).</a:t>
            </a:r>
          </a:p>
          <a:p>
            <a:pPr algn="just"/>
            <a:r>
              <a:rPr lang="ru-RU" sz="2800" dirty="0" smtClean="0"/>
              <a:t> Возвращение к теме разговора, если он уходит в области, не относящиеся к теме восстановительной конференции</a:t>
            </a:r>
            <a:endParaRPr lang="ru-RU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конференции: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7156648" cy="5403000"/>
          </a:xfrm>
        </p:spPr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ru-RU" sz="2800" dirty="0" smtClean="0"/>
              <a:t>Недопущение клеймения и обвинений участников в адрес друг друга.</a:t>
            </a:r>
          </a:p>
          <a:p>
            <a:pPr algn="just"/>
            <a:r>
              <a:rPr lang="ru-RU" sz="2800" dirty="0" smtClean="0"/>
              <a:t> Ориентирование участников восстановительной конференции на то, чтобы при разговоре они обращались не к ведущему (что гораздо легче в подобной ситуации), а к человеку, которому предназначено высказывание, т. е. не «он(а)сказал(а)…», </a:t>
            </a:r>
            <a:r>
              <a:rPr lang="ru-RU" sz="2800" dirty="0" err="1" smtClean="0"/>
              <a:t>а</a:t>
            </a:r>
            <a:r>
              <a:rPr lang="ru-RU" sz="2800" dirty="0" smtClean="0"/>
              <a:t> «ты сказал(а)…».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ru-RU" dirty="0" smtClean="0"/>
              <a:t>Задачи конференции: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4846320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000" dirty="0" smtClean="0">
                <a:ea typeface="Calibri" pitchFamily="34" charset="0"/>
                <a:cs typeface="Times New Roman" pitchFamily="18" charset="0"/>
              </a:rPr>
              <a:t>Поддержка инициатив, направленных на       примирение конфликтующих сторон.</a:t>
            </a:r>
          </a:p>
          <a:p>
            <a:pPr algn="just"/>
            <a:r>
              <a:rPr lang="ru-RU" sz="3000" dirty="0" smtClean="0"/>
              <a:t>Делегирование ответственности за решение «здоровому ядру класса» и активизация поддержки принятых договоренностей со стороны авторитетных людей (уважаемых учителей, родителей, старшеклассников и пр.).</a:t>
            </a:r>
          </a:p>
          <a:p>
            <a:pPr algn="just"/>
            <a:r>
              <a:rPr lang="ru-RU" sz="3000" dirty="0" smtClean="0"/>
              <a:t>Втягивание «нейтральных» или «колеблющихся» учеников в «здоровое ядро класса».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56084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Ведущему программы </a:t>
            </a:r>
            <a:r>
              <a:rPr lang="ru-RU" sz="3200" b="1" dirty="0" smtClean="0"/>
              <a:t>важно понимать</a:t>
            </a:r>
            <a:r>
              <a:rPr lang="ru-RU" sz="3200" dirty="0" smtClean="0"/>
              <a:t>: если в классе уже сложилась группировка, члены которой не вольны принимать решения в одиночку, а только при согласии других, более авторитетных членов, имеет смысл проводить не школьную конференцию, а серию медиаций и челночных переговоров, поскольку есть риск, что в большой группе подростки не будут искренними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908720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время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конференции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ведущему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предотвратить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ситуацию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противостояния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большинства класса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отверженных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Для этого можно, например, предложить последним пригласить своих друзей, которые смогут оказать им поддержку, либо спросить, кто из взрослых мог бы их поддержать: психолог, социальный педагог, уважаемый учитель, старший друг или подруга.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/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профилактика  агрессивных,  насильственных  и  асоциальных проявлений  среди  детей,  профилактика  преступности  среди несовершеннолетних;</a:t>
            </a:r>
          </a:p>
          <a:p>
            <a:r>
              <a:rPr lang="ru-RU" dirty="0"/>
              <a:t> координация  усилий  семьи  и  школы,  а  также  других институтов,  участвующих  в  работе  с  детьми  и  подростками,  с  целью предотвращения  неблагополучных  сценариев  развития  жизни  ребенка, особенно в критические периоды;</a:t>
            </a:r>
          </a:p>
          <a:p>
            <a:r>
              <a:rPr lang="ru-RU" dirty="0"/>
              <a:t>повышение  уровня  социальной  и  конфликтной компетентности  всех  участников  образовательно-воспитательного процесса.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6055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/>
              <a:t>Минусы конференции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484632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Во-первых, нужны большие (по сравнению с медиацией) временные затраты на подготовку, сложнее согласовать удобное для всех время проведения конференции.</a:t>
            </a:r>
          </a:p>
          <a:p>
            <a:pPr algn="just"/>
            <a:r>
              <a:rPr lang="ru-RU" sz="2800" dirty="0" smtClean="0"/>
              <a:t> Во-вторых, в случае группового конфликта могут сработать известные в психологии групповые процессы, в результате которых участники будут высказывать не свое мнение, а выражать групповые стереотипы.</a:t>
            </a:r>
            <a:endParaRPr lang="ru-RU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Варианты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dirty="0" smtClean="0"/>
              <a:t>  можно вместо общей встречи провести серию медиаций между разными участниками. Не исключено, что по мере прояснения ситуации и снижения накала эмоций появится реальная возможность провести общую встречу участников уже в конструктивной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5608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Важный ресурс </a:t>
            </a:r>
            <a:r>
              <a:rPr lang="ru-RU" sz="2800" dirty="0" smtClean="0"/>
              <a:t>для ведущего – это </a:t>
            </a:r>
            <a:r>
              <a:rPr lang="ru-RU" sz="2800" b="1" dirty="0" smtClean="0"/>
              <a:t>педагоги</a:t>
            </a:r>
            <a:r>
              <a:rPr lang="ru-RU" sz="2800" dirty="0" smtClean="0"/>
              <a:t>, которые будут излагать свои взгляды и сильные чувства по поводу ситуации. Их </a:t>
            </a:r>
            <a:r>
              <a:rPr lang="ru-RU" sz="2800" b="1" dirty="0" smtClean="0"/>
              <a:t>честный ответ </a:t>
            </a:r>
            <a:r>
              <a:rPr lang="ru-RU" sz="2800" dirty="0" smtClean="0"/>
              <a:t>в сочетании с </a:t>
            </a:r>
            <a:r>
              <a:rPr lang="ru-RU" sz="2800" b="1" dirty="0" smtClean="0"/>
              <a:t>искренней заботой </a:t>
            </a:r>
            <a:r>
              <a:rPr lang="ru-RU" sz="2800" dirty="0" smtClean="0"/>
              <a:t>о молодых людях может оказаться </a:t>
            </a:r>
            <a:r>
              <a:rPr lang="ru-RU" sz="2800" b="1" dirty="0" smtClean="0"/>
              <a:t>ключевым моментом </a:t>
            </a:r>
            <a:r>
              <a:rPr lang="ru-RU" sz="2800" dirty="0" smtClean="0"/>
              <a:t>в ходе процесса. Привлечение учителей как людей </a:t>
            </a:r>
            <a:r>
              <a:rPr lang="ru-RU" sz="2800" b="1" dirty="0" smtClean="0"/>
              <a:t>с чувствами и потребностями</a:t>
            </a:r>
            <a:r>
              <a:rPr lang="ru-RU" sz="2800" dirty="0" smtClean="0"/>
              <a:t>, а не как профессионалов с мнениями и суждениями </a:t>
            </a:r>
            <a:r>
              <a:rPr lang="ru-RU" sz="2400" dirty="0" smtClean="0"/>
              <a:t>(т.к педагоги привыкли прятаться за свои профессиональные маски)</a:t>
            </a:r>
            <a:r>
              <a:rPr lang="ru-RU" sz="2800" dirty="0" smtClean="0"/>
              <a:t>, является одной из </a:t>
            </a:r>
            <a:r>
              <a:rPr lang="ru-RU" sz="2800" b="1" dirty="0" smtClean="0"/>
              <a:t>уникальных особенностей восстановительного процесса </a:t>
            </a:r>
            <a:r>
              <a:rPr lang="ru-RU" sz="2800" dirty="0" smtClean="0"/>
              <a:t>на любом уровне.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ПРОГРАММА «СЕМЕЙНАЯ КОНФЕРЕНЦИЯ»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7084640" cy="60510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3200" dirty="0" smtClean="0"/>
              <a:t>Программа «Семейная конференция» проводится, когда в проблемную ситуацию включена семья ребенка. Это может быть совершенное ребенком правонарушение, кражи внутри семьи, конфликтные внутрисемейные отношения, негативно сказывающиеся на ребенке, угроза лишения родительских прав, употребление ребенком ПАВ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передать семье ответственность за разработку плана по ее выходу из проблемной ситуации</a:t>
            </a:r>
          </a:p>
          <a:p>
            <a:pPr algn="just"/>
            <a:r>
              <a:rPr lang="ru-RU" sz="3600" dirty="0" smtClean="0"/>
              <a:t>создать условия для выработки семьей плана действий по решению проблемной ситуации.</a:t>
            </a:r>
            <a:endParaRPr lang="ru-RU" sz="3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24204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Семейная конференция состоит из трех этапов: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1700808"/>
          <a:ext cx="679241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Участники конференции: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96044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максимально широкий состав семьи: </a:t>
            </a:r>
          </a:p>
          <a:p>
            <a:r>
              <a:rPr lang="ru-RU" sz="2400" dirty="0" smtClean="0"/>
              <a:t>родители, </a:t>
            </a:r>
          </a:p>
          <a:p>
            <a:r>
              <a:rPr lang="ru-RU" sz="2400" dirty="0" smtClean="0"/>
              <a:t>бабушки,</a:t>
            </a:r>
          </a:p>
          <a:p>
            <a:r>
              <a:rPr lang="ru-RU" sz="2400" dirty="0" smtClean="0"/>
              <a:t>дедушки, </a:t>
            </a:r>
          </a:p>
          <a:p>
            <a:r>
              <a:rPr lang="ru-RU" sz="2400" dirty="0" smtClean="0"/>
              <a:t>дяди, </a:t>
            </a:r>
          </a:p>
          <a:p>
            <a:r>
              <a:rPr lang="ru-RU" sz="2400" dirty="0" smtClean="0"/>
              <a:t>тети, </a:t>
            </a:r>
          </a:p>
          <a:p>
            <a:r>
              <a:rPr lang="ru-RU" sz="2400" dirty="0" smtClean="0"/>
              <a:t>братья, </a:t>
            </a:r>
          </a:p>
          <a:p>
            <a:r>
              <a:rPr lang="ru-RU" sz="2400" dirty="0" smtClean="0"/>
              <a:t>сестры и другие родственники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4281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заинтересованные люди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r>
              <a:rPr lang="ru-RU" sz="2400" dirty="0" smtClean="0"/>
              <a:t>Администрация ОУ</a:t>
            </a:r>
          </a:p>
          <a:p>
            <a:r>
              <a:rPr lang="ru-RU" sz="2400" dirty="0" smtClean="0"/>
              <a:t>Педагоги,</a:t>
            </a:r>
          </a:p>
          <a:p>
            <a:r>
              <a:rPr lang="ru-RU" sz="2400" dirty="0" smtClean="0"/>
              <a:t>Психолог,</a:t>
            </a:r>
          </a:p>
          <a:p>
            <a:r>
              <a:rPr lang="ru-RU" sz="2400" dirty="0" smtClean="0"/>
              <a:t>Соц.педагог,</a:t>
            </a:r>
          </a:p>
          <a:p>
            <a:r>
              <a:rPr lang="ru-RU" sz="2400" dirty="0" err="1" smtClean="0"/>
              <a:t>Мед.работник</a:t>
            </a:r>
            <a:r>
              <a:rPr lang="ru-RU" sz="2400" dirty="0" smtClean="0"/>
              <a:t> и </a:t>
            </a:r>
            <a:r>
              <a:rPr lang="ru-RU" sz="2400" dirty="0" err="1" smtClean="0"/>
              <a:t>т.д</a:t>
            </a:r>
            <a:r>
              <a:rPr lang="ru-RU" sz="2400" dirty="0" smtClean="0"/>
              <a:t> (в каждой ситуации состав обговаривается индивидуально)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/>
          <a:lstStyle/>
          <a:p>
            <a:pPr algn="ctr"/>
            <a:r>
              <a:rPr lang="ru-RU" dirty="0" smtClean="0"/>
              <a:t>Роли участников: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352044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smtClean="0"/>
              <a:t>Семья</a:t>
            </a:r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- </a:t>
            </a:r>
            <a:r>
              <a:rPr lang="ru-RU" sz="3000" dirty="0" smtClean="0"/>
              <a:t>Сама (исходя из той информации, которую получила) составляет самостоятельно план решения проблемной ситуации</a:t>
            </a:r>
            <a:endParaRPr lang="ru-RU" sz="3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980728"/>
            <a:ext cx="3888432" cy="54726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 smtClean="0"/>
              <a:t>Заинтересованные специалисты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3000" dirty="0" smtClean="0"/>
              <a:t>- говорят о своей озабоченности в сложившейся ситуацией и предлагают профессиональные услуги: рассказать, какую помощь они готовы оказать семье.</a:t>
            </a:r>
          </a:p>
          <a:p>
            <a:pPr>
              <a:buNone/>
            </a:pPr>
            <a:r>
              <a:rPr lang="ru-RU" sz="2600" b="1" dirty="0" smtClean="0"/>
              <a:t>в составлении плана </a:t>
            </a:r>
            <a:r>
              <a:rPr lang="ru-RU" sz="2600" b="1" u="sng" dirty="0" smtClean="0"/>
              <a:t>не участвуют</a:t>
            </a:r>
            <a:r>
              <a:rPr lang="ru-RU" sz="2600" b="1" dirty="0" smtClean="0"/>
              <a:t>!!!</a:t>
            </a:r>
            <a:endParaRPr lang="ru-RU" sz="2600" b="1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476672"/>
            <a:ext cx="676875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Составленный семьей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его реализация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обсуждается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дальше с участием заинтересованных людей (педагогов, специалистов и пр.).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выполнения плана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который они составили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сами для себя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значительно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чем если бы план (реабилитационную программу) составляли другие люди (специалисты).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имеет право на безоговорочное одобрение плана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стороны специалистов, если он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безопасен и не противоречит закону.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ru-RU" dirty="0" smtClean="0"/>
              <a:t>формирование  </a:t>
            </a:r>
            <a:r>
              <a:rPr lang="ru-RU" dirty="0"/>
              <a:t>группы,  участвующей  в  образовательно-воспитательном  процессе,  мотивированной  на  использование  в  своей повседневной  деятельности,  в  том  числе  и  в  образовательно-воспитательном  процессе,  медиативного  подхода,  ориентированной  на разрешение  конфликтов  в  образовательной  среде  посредством Метода ШМ;</a:t>
            </a:r>
          </a:p>
          <a:p>
            <a:r>
              <a:rPr lang="ru-RU" dirty="0" smtClean="0"/>
              <a:t>информационно-просветительская  </a:t>
            </a:r>
            <a:r>
              <a:rPr lang="ru-RU" dirty="0"/>
              <a:t>работа  с основными группами </a:t>
            </a:r>
            <a:r>
              <a:rPr lang="ru-RU" dirty="0" smtClean="0"/>
              <a:t>образовательно-воспитательного  процесса с учетом специфики ОО;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048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Обмен информацией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координатор приветствует и представляет всех участников, создает доброжелательную атмосферу, говорит о проблемной ситуации, напоминает о принципах и этапах, рассказывает о возможностях специалистов (которые могут выдвинуть минимальные требования к плану);</a:t>
            </a:r>
            <a:endParaRPr lang="ru-RU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ru-RU" dirty="0" smtClean="0"/>
              <a:t>2. Частное время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7239000" cy="56166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специалисты и координатор удаляются и семья составляет план выхода из проблемной ситуации, отвечает на вопросы по реализации плана: кто, что будет делать для его выполнения, когда, каким образом и кем его выполнение будет оценено, что нужно делать в случае, если план не будет выполнен. </a:t>
            </a:r>
            <a:r>
              <a:rPr lang="ru-RU" b="1" dirty="0" smtClean="0"/>
              <a:t>Для семьи важно обсудить это самостоятельно, поскольку ответственность за проблему и ее решение должна нести именно семья</a:t>
            </a:r>
            <a:r>
              <a:rPr lang="ru-RU" dirty="0" smtClean="0"/>
              <a:t>; члены семьи могут в своем кругу говорить свободнее, особенно о предметах и темах, которые они не хотели бы выносить вовне; отвести обсуждению столько времени, сколько необходимо;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Принятие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 выносится на обсуждение с участием специалистов и координатора, которые могут попросить прояснить его пункты. </a:t>
            </a:r>
            <a:r>
              <a:rPr lang="ru-RU" b="1" dirty="0" smtClean="0"/>
              <a:t>План семьи принимается, если </a:t>
            </a:r>
            <a:r>
              <a:rPr lang="ru-RU" dirty="0" smtClean="0"/>
              <a:t>только </a:t>
            </a:r>
            <a:r>
              <a:rPr lang="ru-RU" b="1" dirty="0" smtClean="0"/>
              <a:t>не</a:t>
            </a:r>
            <a:r>
              <a:rPr lang="ru-RU" dirty="0" smtClean="0"/>
              <a:t> будет доказано, что он </a:t>
            </a:r>
            <a:r>
              <a:rPr lang="ru-RU" b="1" dirty="0" smtClean="0"/>
              <a:t>представляет угрозу безопасности детей или юридически неправомерен</a:t>
            </a:r>
            <a:r>
              <a:rPr lang="ru-RU" dirty="0" smtClean="0"/>
              <a:t>, или не отвечает минимальным требованиям. Затем обсуждается, каким образом будет оцениваться успешность реализации плана и кто будет проводить эту оценку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242048" cy="3888432"/>
          </a:xfrm>
        </p:spPr>
        <p:txBody>
          <a:bodyPr>
            <a:normAutofit/>
          </a:bodyPr>
          <a:lstStyle/>
          <a:p>
            <a:pPr algn="just"/>
            <a:r>
              <a:rPr lang="ru-RU" sz="2800" b="0" dirty="0" smtClean="0">
                <a:solidFill>
                  <a:schemeClr val="tx1"/>
                </a:solidFill>
              </a:rPr>
              <a:t>На примере семейных конференций видно принципиальное отличие </a:t>
            </a:r>
            <a:r>
              <a:rPr lang="ru-RU" sz="2800" u="sng" dirty="0" smtClean="0">
                <a:solidFill>
                  <a:schemeClr val="tx1"/>
                </a:solidFill>
              </a:rPr>
              <a:t>восстановительного подхода </a:t>
            </a:r>
            <a:r>
              <a:rPr lang="ru-RU" sz="2800" b="0" dirty="0" smtClean="0">
                <a:solidFill>
                  <a:schemeClr val="tx1"/>
                </a:solidFill>
              </a:rPr>
              <a:t>в работе с трудной жизненной ситуацией ребенка от </a:t>
            </a:r>
            <a:r>
              <a:rPr lang="ru-RU" sz="2800" u="sng" dirty="0" smtClean="0">
                <a:solidFill>
                  <a:schemeClr val="tx1"/>
                </a:solidFill>
              </a:rPr>
              <a:t>реабилитационного</a:t>
            </a:r>
            <a:endParaRPr lang="ru-RU" sz="28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Реабилитационный подход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7704856" cy="5547016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активность специалистов</a:t>
            </a:r>
            <a:r>
              <a:rPr lang="ru-RU" dirty="0" smtClean="0"/>
              <a:t>, которые работают с человеком, находящимся в трудной жизненной ситуации. </a:t>
            </a:r>
            <a:r>
              <a:rPr lang="ru-RU" b="1" dirty="0" smtClean="0"/>
              <a:t>Они проводят диагностику</a:t>
            </a:r>
            <a:r>
              <a:rPr lang="ru-RU" dirty="0" smtClean="0"/>
              <a:t> ситуации клиента (семьи), </a:t>
            </a:r>
            <a:r>
              <a:rPr lang="ru-RU" b="1" dirty="0" smtClean="0"/>
              <a:t>вырабатывают план по ее исправлению </a:t>
            </a:r>
            <a:r>
              <a:rPr lang="ru-RU" dirty="0" smtClean="0"/>
              <a:t>(программу «социальной реабилитации» или «социального сопровождения»). </a:t>
            </a:r>
            <a:r>
              <a:rPr lang="ru-RU" b="1" dirty="0" smtClean="0"/>
              <a:t>предоставляют ребенку/семье услуги </a:t>
            </a:r>
            <a:r>
              <a:rPr lang="ru-RU" dirty="0" smtClean="0"/>
              <a:t>по обеспечению выполнения этого плана. Разрабатывая программу реабилитации, специалисты </a:t>
            </a:r>
            <a:r>
              <a:rPr lang="ru-RU" b="1" dirty="0" smtClean="0"/>
              <a:t>берут на себя функцию определения мер</a:t>
            </a:r>
            <a:r>
              <a:rPr lang="ru-RU" dirty="0" smtClean="0"/>
              <a:t>, применение которых, необходимо для клиента (семьи). Таким образом, </a:t>
            </a:r>
            <a:r>
              <a:rPr lang="ru-RU" b="1" dirty="0" smtClean="0"/>
              <a:t>специалист решает за клиента (семью), что тому/тем делать.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 smtClean="0"/>
              <a:t>ответственность</a:t>
            </a:r>
            <a:r>
              <a:rPr lang="ru-RU" sz="2800" dirty="0" smtClean="0"/>
              <a:t> в решении проблемы клиента (семьи) </a:t>
            </a:r>
            <a:r>
              <a:rPr lang="ru-RU" sz="2800" b="1" dirty="0" smtClean="0"/>
              <a:t>ложится на специалиста</a:t>
            </a:r>
            <a:r>
              <a:rPr lang="ru-RU" sz="2800" dirty="0" smtClean="0"/>
              <a:t>. Отсюда возникает понятие «</a:t>
            </a:r>
            <a:r>
              <a:rPr lang="ru-RU" sz="2800" b="1" dirty="0" smtClean="0"/>
              <a:t>немотивированного клиента» </a:t>
            </a:r>
            <a:r>
              <a:rPr lang="ru-RU" sz="2800" dirty="0" smtClean="0"/>
              <a:t>– в итоге, специалисты начинают привлекать органы опеки и попечительства, </a:t>
            </a:r>
            <a:r>
              <a:rPr lang="ru-RU" sz="2800" dirty="0" err="1" smtClean="0"/>
              <a:t>КДНиЗП</a:t>
            </a:r>
            <a:r>
              <a:rPr lang="ru-RU" sz="2800" dirty="0" smtClean="0"/>
              <a:t> для контроля за исполнением клиентом реабилитационной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Восстановительный подход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осознание самой семьей ситуации и ее последствий</a:t>
            </a:r>
          </a:p>
          <a:p>
            <a:r>
              <a:rPr lang="ru-RU" dirty="0" smtClean="0"/>
              <a:t>план исправления ситуации и программа изменения вырабатываются самими ее участниками, а социальное сопровождение осуществляют их ближайшее окружение и значимые люди (родственники, друзья семьи, переживающие за ребенка члены сообщества и т. 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специалиста: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Помочь семье определить круг проблем и пути выхода из сложившейся ситуации</a:t>
            </a:r>
          </a:p>
          <a:p>
            <a:r>
              <a:rPr lang="ru-RU" dirty="0" smtClean="0"/>
              <a:t>оказать помощь и поддержку в осуществлении намеченного ребенком и его семьей плана выхода из проблемной ситуации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специалиста: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 всех заинтересованных людей </a:t>
            </a:r>
          </a:p>
          <a:p>
            <a:r>
              <a:rPr lang="ru-RU" dirty="0" smtClean="0"/>
              <a:t>организация между ними коммуникации, в ходе которой участники разделят между собой ответственность по социальному сопровождению ребенка в рамках выработанного ими плана.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Профессионально важные качества: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находить контакт</a:t>
            </a:r>
          </a:p>
          <a:p>
            <a:r>
              <a:rPr lang="ru-RU" dirty="0" smtClean="0"/>
              <a:t>умение организовывать коммуникацию</a:t>
            </a:r>
          </a:p>
          <a:p>
            <a:r>
              <a:rPr lang="ru-RU" dirty="0" smtClean="0"/>
              <a:t> умение слушать, понимать и анализировать ситуацию вместе с людьми</a:t>
            </a:r>
          </a:p>
          <a:p>
            <a:r>
              <a:rPr lang="ru-RU" dirty="0" smtClean="0"/>
              <a:t>умение передавать им ответственность за выработку решения и его реализацию</a:t>
            </a:r>
          </a:p>
          <a:p>
            <a:r>
              <a:rPr lang="ru-RU" dirty="0" smtClean="0"/>
              <a:t>умение удерживаться на </a:t>
            </a:r>
            <a:r>
              <a:rPr lang="ru-RU" dirty="0" err="1" smtClean="0"/>
              <a:t>безоценочной</a:t>
            </a:r>
            <a:r>
              <a:rPr lang="ru-RU" dirty="0" smtClean="0"/>
              <a:t> позиции и т. д.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196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Отличия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179512" y="1556792"/>
            <a:ext cx="2520280" cy="4691608"/>
          </a:xfrm>
        </p:spPr>
        <p:txBody>
          <a:bodyPr/>
          <a:lstStyle/>
          <a:p>
            <a:r>
              <a:rPr lang="ru-RU" dirty="0"/>
              <a:t>структура ОО,  которая  осуществляет  некий  акт примирения между конфликтующими сторонами </a:t>
            </a:r>
            <a:r>
              <a:rPr lang="ru-RU" sz="2000" dirty="0"/>
              <a:t>(как  правило, между  детьми)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2915816" y="1484784"/>
            <a:ext cx="5904655" cy="47636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подразумевается  определенная методологическая  база, </a:t>
            </a:r>
            <a:r>
              <a:rPr lang="ru-RU" dirty="0" smtClean="0"/>
              <a:t>которая </a:t>
            </a:r>
            <a:r>
              <a:rPr lang="ru-RU" dirty="0"/>
              <a:t>включает в себя в качестве </a:t>
            </a:r>
            <a:r>
              <a:rPr lang="ru-RU" dirty="0" smtClean="0"/>
              <a:t>инструментов -  медиацию</a:t>
            </a:r>
            <a:r>
              <a:rPr lang="ru-RU" dirty="0"/>
              <a:t>,  медиативный  подход,  восстановительный  подход. позволяет интегрировать медиативные принципы в  систему  взаимодействия  участников образовательно-воспитательного процесса  в  целом,  что  создает  основу  для  полномасштабной профилактической работы.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836712"/>
            <a:ext cx="2026568" cy="504056"/>
          </a:xfrm>
        </p:spPr>
        <p:txBody>
          <a:bodyPr/>
          <a:lstStyle/>
          <a:p>
            <a:pPr algn="ctr"/>
            <a:r>
              <a:rPr lang="ru-RU" dirty="0" smtClean="0"/>
              <a:t>ШСП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275856" y="836712"/>
            <a:ext cx="4725144" cy="504056"/>
          </a:xfrm>
        </p:spPr>
        <p:txBody>
          <a:bodyPr/>
          <a:lstStyle/>
          <a:p>
            <a:pPr algn="ctr"/>
            <a:r>
              <a:rPr lang="ru-RU" dirty="0" smtClean="0"/>
              <a:t>СШМ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86174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67544" y="1097739"/>
            <a:ext cx="748883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Восстановительный подход может помочь сплочению семьи и активизации ее потенциала для разрешения трудных жизненных ситуаций.</a:t>
            </a:r>
            <a:r>
              <a:rPr lang="ru-RU" sz="2800" dirty="0" smtClean="0"/>
              <a:t> Для успешного решения проблем желательно наличие значимых и уважаемых людей, готовых поддержать семью в сложной ситуации.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980728"/>
            <a:ext cx="5105400" cy="3672408"/>
          </a:xfrm>
        </p:spPr>
        <p:txBody>
          <a:bodyPr/>
          <a:lstStyle/>
          <a:p>
            <a:r>
              <a:rPr lang="ru-RU" dirty="0" smtClean="0"/>
              <a:t>«Челночная» медиация и медиация в письмах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стороны по каким-либо причинам (например, кто-то из них находится в больнице или слишком сильны переживания) не готовы к встрече</a:t>
            </a:r>
          </a:p>
          <a:p>
            <a:r>
              <a:rPr lang="ru-RU" dirty="0" smtClean="0"/>
              <a:t> не могут встретиться лично, но не отказываются от переговоров</a:t>
            </a:r>
          </a:p>
          <a:p>
            <a:r>
              <a:rPr lang="ru-RU" dirty="0" smtClean="0"/>
              <a:t>пострадавшая сторона отказалась от общения и обсуждения конфликта</a:t>
            </a:r>
          </a:p>
          <a:p>
            <a:r>
              <a:rPr lang="ru-RU" dirty="0" smtClean="0"/>
              <a:t>если пострадавшие неожиданно не пришли на медиацию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«Челночная медиация», как форма,   применяется во всех этих случаях. Медиатор передает письмо с извинениями пострадавшей стороне, а иногда стороны взаимно обмениваются письмами.</a:t>
            </a:r>
          </a:p>
          <a:p>
            <a:pPr algn="just"/>
            <a:r>
              <a:rPr lang="ru-RU" sz="2800" dirty="0" smtClean="0"/>
              <a:t>После этого полноценная встреча сторон может быть перенесена на другой день или медиация ограничится письмом.</a:t>
            </a:r>
            <a:endParaRPr lang="ru-RU" sz="2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88832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ПРОГРАММА </a:t>
            </a:r>
            <a:r>
              <a:rPr lang="ru-RU" dirty="0"/>
              <a:t>ВОССТАНОВИТЕЛЬНОЙ </a:t>
            </a:r>
            <a:r>
              <a:rPr lang="ru-RU" dirty="0" smtClean="0"/>
              <a:t>МЕДИАЦИИ</a:t>
            </a:r>
            <a:br>
              <a:rPr lang="ru-RU" dirty="0" smtClean="0"/>
            </a:br>
            <a:r>
              <a:rPr lang="ru-RU" dirty="0" smtClean="0"/>
              <a:t>(ПРОГРАММА </a:t>
            </a:r>
            <a:r>
              <a:rPr lang="ru-RU" dirty="0"/>
              <a:t>ПРИМИРЕНИЯ)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708920"/>
            <a:ext cx="8064896" cy="3765032"/>
          </a:xfrm>
        </p:spPr>
        <p:txBody>
          <a:bodyPr/>
          <a:lstStyle/>
          <a:p>
            <a:r>
              <a:rPr lang="ru-RU" dirty="0"/>
              <a:t>Цель работы ведущего (медиатора) - организовать такой диалог, который инициирует взаимопонимание, восстановительные действия и групповое принятие решений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7416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489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Порядок работы медиатора</a:t>
            </a:r>
          </a:p>
          <a:p>
            <a:r>
              <a:rPr lang="ru-RU" sz="2400" dirty="0"/>
              <a:t>Этап 1. Подготовительный</a:t>
            </a:r>
          </a:p>
          <a:p>
            <a:r>
              <a:rPr lang="ru-RU" sz="2400" dirty="0"/>
              <a:t>Этап 2. Встреча со стороной</a:t>
            </a:r>
          </a:p>
          <a:p>
            <a:r>
              <a:rPr lang="ru-RU" sz="2400" dirty="0"/>
              <a:t>1 фаза. Создание основы для диалога со стороной</a:t>
            </a:r>
          </a:p>
          <a:p>
            <a:r>
              <a:rPr lang="ru-RU" sz="2400" dirty="0"/>
              <a:t>2 фаза. Понимание ситуации</a:t>
            </a:r>
          </a:p>
          <a:p>
            <a:r>
              <a:rPr lang="ru-RU" sz="2400" dirty="0"/>
              <a:t>3 фаза. Поиск вариантов выхода</a:t>
            </a:r>
          </a:p>
          <a:p>
            <a:r>
              <a:rPr lang="ru-RU" sz="2400" dirty="0"/>
              <a:t>4 фаза. Подготовка к встрече</a:t>
            </a:r>
          </a:p>
          <a:p>
            <a:r>
              <a:rPr lang="ru-RU" sz="2400" dirty="0"/>
              <a:t>Этап 3. Встреча сторон</a:t>
            </a:r>
          </a:p>
          <a:p>
            <a:r>
              <a:rPr lang="ru-RU" sz="2400" dirty="0"/>
              <a:t>1 фаза. Создание условий для диалога между сторонами</a:t>
            </a:r>
          </a:p>
          <a:p>
            <a:r>
              <a:rPr lang="ru-RU" sz="2400" dirty="0"/>
              <a:t>2 фаза. Организация диалога между сторонами</a:t>
            </a:r>
          </a:p>
          <a:p>
            <a:r>
              <a:rPr lang="ru-RU" sz="2400" dirty="0"/>
              <a:t>3 фаза. Поддержка восстановительных действий на встрече </a:t>
            </a:r>
            <a:r>
              <a:rPr lang="ru-RU" sz="2400" dirty="0" smtClean="0"/>
              <a:t>и фиксация </a:t>
            </a:r>
            <a:r>
              <a:rPr lang="ru-RU" sz="2400" dirty="0"/>
              <a:t>решений </a:t>
            </a:r>
            <a:r>
              <a:rPr lang="ru-RU" sz="2400" dirty="0" smtClean="0"/>
              <a:t>сторон.</a:t>
            </a:r>
            <a:endParaRPr lang="ru-RU" sz="2400" dirty="0"/>
          </a:p>
          <a:p>
            <a:r>
              <a:rPr lang="ru-RU" sz="2400" dirty="0"/>
              <a:t>4 фаза. Обсуждение будущего</a:t>
            </a:r>
          </a:p>
          <a:p>
            <a:r>
              <a:rPr lang="ru-RU" sz="2400" dirty="0"/>
              <a:t>5 фаза. Заключение соглашения</a:t>
            </a:r>
          </a:p>
          <a:p>
            <a:r>
              <a:rPr lang="ru-RU" sz="2400" dirty="0"/>
              <a:t>6 фаза. Рефлексия встречи</a:t>
            </a:r>
          </a:p>
          <a:p>
            <a:r>
              <a:rPr lang="ru-RU" sz="2400" dirty="0"/>
              <a:t>Аналитическая беседа</a:t>
            </a:r>
          </a:p>
        </p:txBody>
      </p:sp>
    </p:spTree>
    <p:extLst>
      <p:ext uri="{BB962C8B-B14F-4D97-AF65-F5344CB8AC3E}">
        <p14:creationId xmlns:p14="http://schemas.microsoft.com/office/powerpoint/2010/main" val="19263652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ChangeAspect="1" noChangeArrowheads="1"/>
          </p:cNvSpPr>
          <p:nvPr/>
        </p:nvSpPr>
        <p:spPr bwMode="auto">
          <a:xfrm>
            <a:off x="467544" y="1357312"/>
            <a:ext cx="7004819" cy="502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676650" y="2962275"/>
            <a:ext cx="1816100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200">
                <a:solidFill>
                  <a:schemeClr val="tx1"/>
                </a:solidFill>
              </a:rPr>
              <a:t>Участники криминальной или конфликтной ситуации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1928813" y="2714625"/>
            <a:ext cx="10699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>
                <a:solidFill>
                  <a:schemeClr val="tx1"/>
                </a:solidFill>
              </a:rPr>
              <a:t>Понимание себя 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908175" y="3143250"/>
            <a:ext cx="1527175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>
                <a:solidFill>
                  <a:schemeClr val="tx1"/>
                </a:solidFill>
              </a:rPr>
              <a:t>Понимание другого 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1908175" y="3533775"/>
            <a:ext cx="17557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 dirty="0">
                <a:solidFill>
                  <a:schemeClr val="tx1"/>
                </a:solidFill>
              </a:rPr>
              <a:t>Осознание последствий  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908175" y="3876675"/>
            <a:ext cx="2098675" cy="573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>
                <a:solidFill>
                  <a:schemeClr val="tx1"/>
                </a:solidFill>
              </a:rPr>
              <a:t>Ответственность за изменение ситуации, совместный поиск решения и его реализацию 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6118225" y="2733675"/>
            <a:ext cx="1090613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>
                <a:solidFill>
                  <a:schemeClr val="tx1"/>
                </a:solidFill>
              </a:rPr>
              <a:t>Понимание себя 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5754688" y="3190875"/>
            <a:ext cx="1452562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>
                <a:solidFill>
                  <a:schemeClr val="tx1"/>
                </a:solidFill>
              </a:rPr>
              <a:t>Понимание</a:t>
            </a:r>
            <a:r>
              <a:rPr lang="ru-RU" altLang="ru-RU" sz="1000"/>
              <a:t> </a:t>
            </a:r>
            <a:r>
              <a:rPr lang="ru-RU" altLang="ru-RU" sz="1000">
                <a:solidFill>
                  <a:schemeClr val="tx1"/>
                </a:solidFill>
              </a:rPr>
              <a:t>другого 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5511800" y="3533775"/>
            <a:ext cx="16954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>
                <a:solidFill>
                  <a:schemeClr val="tx1"/>
                </a:solidFill>
              </a:rPr>
              <a:t>Осознание последствий  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5149850" y="3876675"/>
            <a:ext cx="20574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1000">
                <a:solidFill>
                  <a:schemeClr val="tx1"/>
                </a:solidFill>
              </a:rPr>
              <a:t>Ответственность за изменение ситуации, совместный поиск решения и его реализацию </a:t>
            </a: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1908175" y="4448175"/>
            <a:ext cx="52990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1200">
                <a:solidFill>
                  <a:schemeClr val="tx1"/>
                </a:solidFill>
              </a:rPr>
              <a:t>Восстановительные действия и совместная выработка решения</a:t>
            </a:r>
            <a:endParaRPr lang="ru-RU" altLang="ru-RU">
              <a:solidFill>
                <a:schemeClr val="tx1"/>
              </a:solidFill>
            </a:endParaRPr>
          </a:p>
        </p:txBody>
      </p:sp>
      <p:graphicFrame>
        <p:nvGraphicFramePr>
          <p:cNvPr id="3074" name="Object 17"/>
          <p:cNvGraphicFramePr>
            <a:graphicFrameLocks noChangeAspect="1"/>
          </p:cNvGraphicFramePr>
          <p:nvPr/>
        </p:nvGraphicFramePr>
        <p:xfrm>
          <a:off x="4067944" y="1484784"/>
          <a:ext cx="1008112" cy="116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Точечный рисунок" r:id="rId3" imgW="657317" imgH="514422" progId="PBrush">
                  <p:embed/>
                </p:oleObj>
              </mc:Choice>
              <mc:Fallback>
                <p:oleObj name="Точечный рисунок" r:id="rId3" imgW="657317" imgH="514422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4067944" y="1484784"/>
                        <a:ext cx="1008112" cy="1163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8"/>
          <p:cNvGraphicFramePr>
            <a:graphicFrameLocks noChangeAspect="1"/>
          </p:cNvGraphicFramePr>
          <p:nvPr/>
        </p:nvGraphicFramePr>
        <p:xfrm>
          <a:off x="2149475" y="1844825"/>
          <a:ext cx="506413" cy="803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Точечный рисунок" r:id="rId5" imgW="657317" imgH="514422" progId="PBrush">
                  <p:embed/>
                </p:oleObj>
              </mc:Choice>
              <mc:Fallback>
                <p:oleObj name="Точечный рисунок" r:id="rId5" imgW="657317" imgH="514422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2149475" y="1844825"/>
                        <a:ext cx="506413" cy="803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9"/>
          <p:cNvGraphicFramePr>
            <a:graphicFrameLocks noChangeAspect="1"/>
          </p:cNvGraphicFramePr>
          <p:nvPr/>
        </p:nvGraphicFramePr>
        <p:xfrm>
          <a:off x="6378575" y="1700809"/>
          <a:ext cx="506413" cy="947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Точечный рисунок" r:id="rId6" imgW="657317" imgH="514422" progId="PBrush">
                  <p:embed/>
                </p:oleObj>
              </mc:Choice>
              <mc:Fallback>
                <p:oleObj name="Точечный рисунок" r:id="rId6" imgW="657317" imgH="514422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954" t="13997" r="16431" b="13997"/>
                      <a:stretch>
                        <a:fillRect/>
                      </a:stretch>
                    </p:blipFill>
                    <p:spPr bwMode="auto">
                      <a:xfrm>
                        <a:off x="6378575" y="1700809"/>
                        <a:ext cx="506413" cy="9471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Line 20"/>
          <p:cNvSpPr>
            <a:spLocks noChangeShapeType="1"/>
          </p:cNvSpPr>
          <p:nvPr/>
        </p:nvSpPr>
        <p:spPr bwMode="auto">
          <a:xfrm>
            <a:off x="3032125" y="2733675"/>
            <a:ext cx="1089025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Line 21"/>
          <p:cNvSpPr>
            <a:spLocks noChangeShapeType="1"/>
          </p:cNvSpPr>
          <p:nvPr/>
        </p:nvSpPr>
        <p:spPr bwMode="auto">
          <a:xfrm flipH="1">
            <a:off x="5095875" y="2733675"/>
            <a:ext cx="968375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3635375" y="2636838"/>
            <a:ext cx="1579563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00000"/>
              </a:lnSpc>
            </a:pPr>
            <a:r>
              <a:rPr lang="ru-RU" altLang="ru-RU" sz="1200">
                <a:solidFill>
                  <a:schemeClr val="tx1"/>
                </a:solidFill>
              </a:rPr>
              <a:t>медиатор</a:t>
            </a: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3091" name="Line 23"/>
          <p:cNvSpPr>
            <a:spLocks noChangeShapeType="1"/>
          </p:cNvSpPr>
          <p:nvPr/>
        </p:nvSpPr>
        <p:spPr bwMode="auto">
          <a:xfrm>
            <a:off x="4879975" y="2619375"/>
            <a:ext cx="727075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" name="Line 24"/>
          <p:cNvSpPr>
            <a:spLocks noChangeShapeType="1"/>
          </p:cNvSpPr>
          <p:nvPr/>
        </p:nvSpPr>
        <p:spPr bwMode="auto">
          <a:xfrm flipH="1">
            <a:off x="3508375" y="2619375"/>
            <a:ext cx="727075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3" name="Text Box 25"/>
          <p:cNvSpPr txBox="1">
            <a:spLocks noChangeArrowheads="1"/>
          </p:cNvSpPr>
          <p:nvPr/>
        </p:nvSpPr>
        <p:spPr bwMode="auto">
          <a:xfrm>
            <a:off x="1000125" y="692150"/>
            <a:ext cx="7286625" cy="4619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lnSpc>
                <a:spcPct val="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ru-RU" altLang="ru-RU" sz="2400" b="1" dirty="0">
                <a:solidFill>
                  <a:schemeClr val="accent2"/>
                </a:solidFill>
              </a:rPr>
              <a:t> </a:t>
            </a:r>
            <a:r>
              <a:rPr lang="ru-RU" alt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«Лестница» восстановительной медиации</a:t>
            </a:r>
          </a:p>
        </p:txBody>
      </p:sp>
    </p:spTree>
    <p:extLst>
      <p:ext uri="{BB962C8B-B14F-4D97-AF65-F5344CB8AC3E}">
        <p14:creationId xmlns:p14="http://schemas.microsoft.com/office/powerpoint/2010/main" val="29753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39391"/>
              </p:ext>
            </p:extLst>
          </p:nvPr>
        </p:nvGraphicFramePr>
        <p:xfrm>
          <a:off x="323527" y="764704"/>
          <a:ext cx="8496946" cy="5616624"/>
        </p:xfrm>
        <a:graphic>
          <a:graphicData uri="http://schemas.openxmlformats.org/drawingml/2006/table">
            <a:tbl>
              <a:tblPr firstRow="1" bandRow="1"/>
              <a:tblGrid>
                <a:gridCol w="1771966"/>
                <a:gridCol w="2123196"/>
                <a:gridCol w="2359569"/>
                <a:gridCol w="2242215"/>
              </a:tblGrid>
              <a:tr h="641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Прошлое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Настоящее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Будущее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Переживания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ты чувствовал?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сейчас чувствуешь?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ты будешь чувствовать если ситуация не изменится? (изменится)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Действия (столкновения)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предшествовало этой ситуации?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произошло?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 может развиваться ситуация?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Основания (цели, ценности, интересы)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Почему так было?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сейчас предпринимаешь?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Какие последствия этой ситуации?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97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Структура, принципы и особенности организации службы</a:t>
            </a:r>
            <a:br>
              <a:rPr lang="ru-RU" dirty="0"/>
            </a:br>
            <a:r>
              <a:rPr lang="ru-RU" dirty="0"/>
              <a:t>школьной медиации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363272" cy="4125072"/>
          </a:xfrm>
        </p:spPr>
        <p:txBody>
          <a:bodyPr/>
          <a:lstStyle/>
          <a:p>
            <a:r>
              <a:rPr lang="ru-RU" dirty="0"/>
              <a:t>не имеет строго регламентированной </a:t>
            </a:r>
            <a:r>
              <a:rPr lang="ru-RU" dirty="0" smtClean="0"/>
              <a:t>структуры, формируется  </a:t>
            </a:r>
            <a:r>
              <a:rPr lang="ru-RU" dirty="0"/>
              <a:t>в соответствии с  теми  потребностями  и  возможностями, какие присутствуют в той или иной образовательной </a:t>
            </a:r>
            <a:r>
              <a:rPr lang="ru-RU" dirty="0" smtClean="0"/>
              <a:t>организации;</a:t>
            </a:r>
          </a:p>
          <a:p>
            <a:r>
              <a:rPr lang="ru-RU" dirty="0"/>
              <a:t>не является ни юридическим лицом, ни структурным подразделением образовательной организации (если не созреют предпосылки для иного). </a:t>
            </a:r>
          </a:p>
        </p:txBody>
      </p:sp>
    </p:spTree>
    <p:extLst>
      <p:ext uri="{BB962C8B-B14F-4D97-AF65-F5344CB8AC3E}">
        <p14:creationId xmlns:p14="http://schemas.microsoft.com/office/powerpoint/2010/main" val="234699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Состав СШМ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640960" cy="5637240"/>
          </a:xfrm>
        </p:spPr>
        <p:txBody>
          <a:bodyPr/>
          <a:lstStyle/>
          <a:p>
            <a:r>
              <a:rPr lang="ru-RU" dirty="0"/>
              <a:t>В  Службу  ШМ  могут  входить  сотрудники  образовательной организации, дети, а также их родители</a:t>
            </a:r>
            <a:r>
              <a:rPr lang="ru-RU" dirty="0" smtClean="0"/>
              <a:t>. (</a:t>
            </a:r>
            <a:r>
              <a:rPr lang="ru-RU" sz="1800" dirty="0" smtClean="0"/>
              <a:t>Необходимым </a:t>
            </a:r>
            <a:r>
              <a:rPr lang="ru-RU" sz="1800" dirty="0"/>
              <a:t>условием участия в работе </a:t>
            </a:r>
            <a:r>
              <a:rPr lang="ru-RU" sz="1800" dirty="0" smtClean="0"/>
              <a:t>СШМ </a:t>
            </a:r>
            <a:r>
              <a:rPr lang="ru-RU" sz="1800" dirty="0"/>
              <a:t>– является прохождение специального </a:t>
            </a:r>
            <a:r>
              <a:rPr lang="ru-RU" sz="1800" dirty="0" smtClean="0"/>
              <a:t>обучения).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СШМ </a:t>
            </a:r>
            <a:r>
              <a:rPr lang="ru-RU" dirty="0"/>
              <a:t>действует  на  основании </a:t>
            </a:r>
            <a:r>
              <a:rPr lang="ru-RU" dirty="0" smtClean="0"/>
              <a:t>законодательства РФ, </a:t>
            </a:r>
            <a:r>
              <a:rPr lang="ru-RU" dirty="0"/>
              <a:t>устава </a:t>
            </a:r>
            <a:r>
              <a:rPr lang="ru-RU" dirty="0" smtClean="0"/>
              <a:t>ОО,  </a:t>
            </a:r>
            <a:r>
              <a:rPr lang="ru-RU" dirty="0"/>
              <a:t>иных  региональных  и  локальных нормативных актов, в том числе и на основании положения о </a:t>
            </a:r>
            <a:r>
              <a:rPr lang="ru-RU" dirty="0" smtClean="0"/>
              <a:t>СШМ</a:t>
            </a:r>
            <a:r>
              <a:rPr lang="ru-RU" dirty="0"/>
              <a:t>, которое  может утверждаться советом </a:t>
            </a:r>
            <a:r>
              <a:rPr lang="ru-RU" dirty="0" smtClean="0"/>
              <a:t>ОО,  </a:t>
            </a:r>
            <a:r>
              <a:rPr lang="ru-RU" dirty="0"/>
              <a:t>либо нормативно-правовыми  актами,  соответствующими  тем  реалиям,  в которых  находится то  или иное  учреждение  или  организация  (если  не предусмотрено иное).</a:t>
            </a:r>
          </a:p>
        </p:txBody>
      </p:sp>
    </p:spTree>
    <p:extLst>
      <p:ext uri="{BB962C8B-B14F-4D97-AF65-F5344CB8AC3E}">
        <p14:creationId xmlns:p14="http://schemas.microsoft.com/office/powerpoint/2010/main" val="4223166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693</TotalTime>
  <Words>4118</Words>
  <Application>Microsoft Office PowerPoint</Application>
  <PresentationFormat>Экран (4:3)</PresentationFormat>
  <Paragraphs>375</Paragraphs>
  <Slides>77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9" baseType="lpstr">
      <vt:lpstr>Эркер</vt:lpstr>
      <vt:lpstr>Точечный рисунок</vt:lpstr>
      <vt:lpstr>Метод « Школьная медиация» </vt:lpstr>
      <vt:lpstr>Презентация PowerPoint</vt:lpstr>
      <vt:lpstr>Медиатор</vt:lpstr>
      <vt:lpstr>Презентация PowerPoint</vt:lpstr>
      <vt:lpstr>задачи:</vt:lpstr>
      <vt:lpstr>Презентация PowerPoint</vt:lpstr>
      <vt:lpstr>Отличия</vt:lpstr>
      <vt:lpstr>Структура, принципы и особенности организации службы школьной медиации </vt:lpstr>
      <vt:lpstr>Состав СШМ</vt:lpstr>
      <vt:lpstr>Направления работы кураторов (координаторов) службы школьной медиации</vt:lpstr>
      <vt:lpstr>Внедрение в образовательном учреждении восстановительных практик и формирование восстановительной культуры</vt:lpstr>
      <vt:lpstr>Организация службы школьной медиации</vt:lpstr>
      <vt:lpstr>Организация работы службы школьной медиации по конкретным ситуациям</vt:lpstr>
      <vt:lpstr>Связь с внешними организациями</vt:lpstr>
      <vt:lpstr>Развитие службы школьной медиации</vt:lpstr>
      <vt:lpstr>Документы, организующие деятельность службы школьной медиации и работу медиатора</vt:lpstr>
      <vt:lpstr>Ожидаемым результатом деятельности службы школьной медиации выступают</vt:lpstr>
      <vt:lpstr>Презентация PowerPoint</vt:lpstr>
      <vt:lpstr>Техники активного слушания</vt:lpstr>
      <vt:lpstr>Утверждения и вопросы в коммуникации</vt:lpstr>
      <vt:lpstr>Вопросы:</vt:lpstr>
      <vt:lpstr>Хорошие вопросы</vt:lpstr>
      <vt:lpstr>Формы преодоления скрытых установок</vt:lpstr>
      <vt:lpstr>Конструкции вопросов</vt:lpstr>
      <vt:lpstr>Открытые вопросы</vt:lpstr>
      <vt:lpstr>Закрытые вопросы</vt:lpstr>
      <vt:lpstr>Примеры форм вопросов</vt:lpstr>
      <vt:lpstr>Альтернативные вопросы</vt:lpstr>
      <vt:lpstr>Факторы, снижающие эффективность диалога </vt:lpstr>
      <vt:lpstr>Типичные ошибки при организации диалога</vt:lpstr>
      <vt:lpstr>Психологические требования к медиатору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ФОРМЫ РАБОТЫ СЛУЖБЫ ШКОЛЬНОЙ МЕДИАЦИИ</vt:lpstr>
      <vt:lpstr>«ШКОЛЬНАЯ ВОССТАНОВИТЕЛЬНАЯ КОНФЕРЕНЦИЯ»</vt:lpstr>
      <vt:lpstr>Школьная восстановительная конференция</vt:lpstr>
      <vt:lpstr>Школьная восстановительная конференция</vt:lpstr>
      <vt:lpstr>Цель конференции:</vt:lpstr>
      <vt:lpstr>Участники программы</vt:lpstr>
      <vt:lpstr>Используется при:</vt:lpstr>
      <vt:lpstr>Задачи конференции:</vt:lpstr>
      <vt:lpstr>Задачи конференции:</vt:lpstr>
      <vt:lpstr>Задачи конференции:</vt:lpstr>
      <vt:lpstr>Задачи конференции:</vt:lpstr>
      <vt:lpstr>Презентация PowerPoint</vt:lpstr>
      <vt:lpstr>Презентация PowerPoint</vt:lpstr>
      <vt:lpstr>Минусы конференции</vt:lpstr>
      <vt:lpstr>Варианты решения</vt:lpstr>
      <vt:lpstr>Презентация PowerPoint</vt:lpstr>
      <vt:lpstr>ПРОГРАММА «СЕМЕЙНАЯ КОНФЕРЕНЦИЯ» </vt:lpstr>
      <vt:lpstr>Презентация PowerPoint</vt:lpstr>
      <vt:lpstr>Цель:</vt:lpstr>
      <vt:lpstr>Семейная конференция состоит из трех этапов: </vt:lpstr>
      <vt:lpstr>Участники конференции:</vt:lpstr>
      <vt:lpstr>Роли участников:</vt:lpstr>
      <vt:lpstr>Презентация PowerPoint</vt:lpstr>
      <vt:lpstr>1. Обмен информацией</vt:lpstr>
      <vt:lpstr>2. Частное время семьи</vt:lpstr>
      <vt:lpstr>3. Принятие плана</vt:lpstr>
      <vt:lpstr>На примере семейных конференций видно принципиальное отличие восстановительного подхода в работе с трудной жизненной ситуацией ребенка от реабилитационного</vt:lpstr>
      <vt:lpstr>Реабилитационный подход </vt:lpstr>
      <vt:lpstr>результат:</vt:lpstr>
      <vt:lpstr>Восстановительный подход </vt:lpstr>
      <vt:lpstr>цель специалиста:</vt:lpstr>
      <vt:lpstr>Задачи специалиста:</vt:lpstr>
      <vt:lpstr>Профессионально важные качества:</vt:lpstr>
      <vt:lpstr>Презентация PowerPoint</vt:lpstr>
      <vt:lpstr>«Челночная» медиация и медиация в письмах </vt:lpstr>
      <vt:lpstr>Применение:</vt:lpstr>
      <vt:lpstr>Презентация PowerPoint</vt:lpstr>
      <vt:lpstr> ПРОГРАММА ВОССТАНОВИТЕЛЬНОЙ МЕДИАЦИИ (ПРОГРАММА ПРИМИРЕНИЯ)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Школьная медиация» как способ создания безопасного пространства.</dc:title>
  <cp:lastModifiedBy>Тукалова Мария Александровна</cp:lastModifiedBy>
  <cp:revision>74</cp:revision>
  <dcterms:modified xsi:type="dcterms:W3CDTF">2016-02-04T08:54:19Z</dcterms:modified>
</cp:coreProperties>
</file>