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60" r:id="rId6"/>
    <p:sldId id="266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402C-D0CB-453B-96B2-BCAC84586116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23-8909-43CB-9395-54C4FA917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0674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402C-D0CB-453B-96B2-BCAC84586116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23-8909-43CB-9395-54C4FA917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141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402C-D0CB-453B-96B2-BCAC84586116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23-8909-43CB-9395-54C4FA917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1137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402C-D0CB-453B-96B2-BCAC84586116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23-8909-43CB-9395-54C4FA917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376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402C-D0CB-453B-96B2-BCAC84586116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23-8909-43CB-9395-54C4FA917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9318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402C-D0CB-453B-96B2-BCAC84586116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23-8909-43CB-9395-54C4FA917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0820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402C-D0CB-453B-96B2-BCAC84586116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23-8909-43CB-9395-54C4FA917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9686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402C-D0CB-453B-96B2-BCAC84586116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23-8909-43CB-9395-54C4FA917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0818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402C-D0CB-453B-96B2-BCAC84586116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23-8909-43CB-9395-54C4FA917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493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402C-D0CB-453B-96B2-BCAC84586116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23-8909-43CB-9395-54C4FA917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6927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402C-D0CB-453B-96B2-BCAC84586116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23-8909-43CB-9395-54C4FA917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776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8402C-D0CB-453B-96B2-BCAC84586116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04523-8909-43CB-9395-54C4FA917126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6" name="Picture 2" descr="http://u3j.org/pics/57fe143925151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502"/>
            <a:ext cx="9144000" cy="688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25585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836712"/>
            <a:ext cx="792088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933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ПОДГОТОВКА </a:t>
            </a:r>
            <a:r>
              <a:rPr lang="ru-RU" sz="5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933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 ОГЭ В 9 КЛАССЕ</a:t>
            </a:r>
            <a:endParaRPr lang="ru-RU" sz="54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9933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5781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type="subTitle" idx="1"/>
          </p:nvPr>
        </p:nvSpPr>
        <p:spPr>
          <a:xfrm>
            <a:off x="214282" y="357166"/>
            <a:ext cx="8572500" cy="1714500"/>
          </a:xfrm>
        </p:spPr>
        <p:txBody>
          <a:bodyPr>
            <a:normAutofit fontScale="92500" lnSpcReduction="20000"/>
          </a:bodyPr>
          <a:lstStyle/>
          <a:p>
            <a:pPr marR="0" algn="just"/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Слово «экзамен» переводится с латинского как «испытание». И именно испытаниями, сложными, подчас драматичными, становятся выпускные экзамены для девятиклассников. </a:t>
            </a: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214282" y="2285992"/>
            <a:ext cx="8715436" cy="2786082"/>
          </a:xfrm>
          <a:prstGeom prst="rect">
            <a:avLst/>
          </a:prstGeom>
        </p:spPr>
        <p:txBody>
          <a:bodyPr lIns="0" rIns="18288">
            <a:norm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A5AB81"/>
              </a:buClr>
              <a:buSzPct val="95000"/>
              <a:buFont typeface="Wingdings 2" pitchFamily="18" charset="2"/>
              <a:buNone/>
            </a:pPr>
            <a:r>
              <a:rPr lang="ru-RU" sz="2400" dirty="0">
                <a:latin typeface="Constantia" pitchFamily="18" charset="0"/>
              </a:rPr>
              <a:t>	Экзамен - самый ответственный период жизни каждого старшеклассника. Именно на экзамене подводиться итог учебной деятельности каждого учащегося. Чтобы успешно сдать экзамен, к нему необходимо хорошо подготовиться. Поэтому родителям важно создать в семье благоприятные условия.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14348" y="0"/>
            <a:ext cx="7785100" cy="1000125"/>
          </a:xfrm>
        </p:spPr>
      </p:pic>
      <p:sp>
        <p:nvSpPr>
          <p:cNvPr id="8" name="Содержимое 7"/>
          <p:cNvSpPr>
            <a:spLocks noGrp="1"/>
          </p:cNvSpPr>
          <p:nvPr>
            <p:ph type="body" idx="1"/>
          </p:nvPr>
        </p:nvSpPr>
        <p:spPr>
          <a:xfrm>
            <a:off x="2357422" y="1285860"/>
            <a:ext cx="6215106" cy="928687"/>
          </a:xfrm>
        </p:spPr>
        <p:txBody>
          <a:bodyPr>
            <a:normAutofit fontScale="70000" lnSpcReduction="2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   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Рекомендуем сутки разделить на три части</a:t>
            </a:r>
          </a:p>
        </p:txBody>
      </p:sp>
      <p:pic>
        <p:nvPicPr>
          <p:cNvPr id="15363" name="Picture 2" descr="C:\Documents and Settings\Admin\Рабочий стол\экзамены\картинки\8194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500188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3" descr="C:\Documents and Settings\Admin\Рабочий стол\экзамены\картинки\j040904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75" y="4071938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Прямоугольник 11"/>
          <p:cNvSpPr>
            <a:spLocks noChangeArrowheads="1"/>
          </p:cNvSpPr>
          <p:nvPr/>
        </p:nvSpPr>
        <p:spPr bwMode="auto">
          <a:xfrm>
            <a:off x="1928813" y="2786063"/>
            <a:ext cx="26431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Подготовка к экзаменам в школе и дома-8 часов</a:t>
            </a:r>
          </a:p>
        </p:txBody>
      </p:sp>
      <p:sp>
        <p:nvSpPr>
          <p:cNvPr id="15366" name="Прямоугольник 12"/>
          <p:cNvSpPr>
            <a:spLocks noChangeArrowheads="1"/>
          </p:cNvSpPr>
          <p:nvPr/>
        </p:nvSpPr>
        <p:spPr bwMode="auto">
          <a:xfrm>
            <a:off x="5572125" y="2857500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/>
              <a:t>Спорт, прогулки на свежем воздухе- 8 часов</a:t>
            </a:r>
          </a:p>
        </p:txBody>
      </p:sp>
      <p:pic>
        <p:nvPicPr>
          <p:cNvPr id="15367" name="Picture 4" descr="C:\Documents and Settings\Admin\Рабочий стол\экзамены\картинки\walking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75" y="3714750"/>
            <a:ext cx="2511425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Прямоугольник 14"/>
          <p:cNvSpPr>
            <a:spLocks noChangeArrowheads="1"/>
          </p:cNvSpPr>
          <p:nvPr/>
        </p:nvSpPr>
        <p:spPr bwMode="auto">
          <a:xfrm>
            <a:off x="3571875" y="4143375"/>
            <a:ext cx="2808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Сон - не   менее 8 часов</a:t>
            </a:r>
          </a:p>
        </p:txBody>
      </p:sp>
      <p:pic>
        <p:nvPicPr>
          <p:cNvPr id="15369" name="Picture 5" descr="C:\Documents and Settings\Admin\Рабочий стол\экзамены\картинки\sleeping_ma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7625" y="4643438"/>
            <a:ext cx="2344738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Прямая со стрелкой 17"/>
          <p:cNvCxnSpPr>
            <a:endCxn id="15365" idx="0"/>
          </p:cNvCxnSpPr>
          <p:nvPr/>
        </p:nvCxnSpPr>
        <p:spPr>
          <a:xfrm rot="10800000" flipV="1">
            <a:off x="3249613" y="2286000"/>
            <a:ext cx="2036762" cy="500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286375" y="2286000"/>
            <a:ext cx="2000250" cy="642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4357687" y="3214688"/>
            <a:ext cx="185896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Заголовок 4"/>
          <p:cNvPicPr>
            <a:picLocks noGrp="1" noChangeArrowheads="1"/>
          </p:cNvPicPr>
          <p:nvPr>
            <p:ph type="ctr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06438" y="628650"/>
            <a:ext cx="7864475" cy="919163"/>
          </a:xfrm>
        </p:spPr>
      </p:pic>
      <p:sp>
        <p:nvSpPr>
          <p:cNvPr id="11" name="Текст 10"/>
          <p:cNvSpPr>
            <a:spLocks noGrp="1"/>
          </p:cNvSpPr>
          <p:nvPr>
            <p:ph type="subTitle" idx="1"/>
          </p:nvPr>
        </p:nvSpPr>
        <p:spPr>
          <a:xfrm>
            <a:off x="357188" y="1571625"/>
            <a:ext cx="8501062" cy="1752600"/>
          </a:xfrm>
        </p:spPr>
        <p:txBody>
          <a:bodyPr>
            <a:normAutofit/>
          </a:bodyPr>
          <a:lstStyle/>
          <a:p>
            <a:pPr marR="0" algn="just">
              <a:lnSpc>
                <a:spcPct val="90000"/>
              </a:lnSpc>
            </a:pPr>
            <a:r>
              <a:rPr lang="ru-RU" sz="3000" dirty="0" smtClean="0">
                <a:solidFill>
                  <a:schemeClr val="tx1"/>
                </a:solidFill>
              </a:rPr>
              <a:t>Рекомендуем правильно питаться. Питание должно быть 3-4 разовым, калорийным, богатым витаминами. Полезно употреблять в пищу шоколад, овощи, фрукты, рыбу, мясо.</a:t>
            </a:r>
          </a:p>
          <a:p>
            <a:pPr marR="0" algn="just">
              <a:lnSpc>
                <a:spcPct val="90000"/>
              </a:lnSpc>
            </a:pPr>
            <a:endParaRPr lang="ru-RU" sz="3000" dirty="0" smtClean="0"/>
          </a:p>
        </p:txBody>
      </p:sp>
      <p:pic>
        <p:nvPicPr>
          <p:cNvPr id="16387" name="Picture 2" descr="C:\Documents and Settings\Admin\Рабочий стол\экзамены\картинки\24615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3357563"/>
            <a:ext cx="1874837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3" descr="C:\Documents and Settings\Admin\Рабочий стол\экзамены\картинки\979651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7375" y="4357688"/>
            <a:ext cx="2952750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4" descr="C:\Documents and Settings\Admin\Рабочий стол\экзамены\картинки\webshop_plade_forside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43375" y="3429000"/>
            <a:ext cx="2357438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5" descr="C:\Documents and Settings\Admin\Рабочий стол\экзамены\картинки\0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57875" y="4357688"/>
            <a:ext cx="3059113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6286500" cy="857250"/>
          </a:xfrm>
        </p:spPr>
        <p:txBody>
          <a:bodyPr>
            <a:normAutofit/>
          </a:bodyPr>
          <a:lstStyle/>
          <a:p>
            <a:r>
              <a:rPr lang="ru-RU" sz="4000" b="1" u="sng" dirty="0" smtClean="0">
                <a:solidFill>
                  <a:srgbClr val="993300"/>
                </a:solidFill>
              </a:rPr>
              <a:t>Родители должны:</a:t>
            </a:r>
            <a:endParaRPr lang="ru-RU" sz="4000" b="1" u="sng" dirty="0">
              <a:solidFill>
                <a:srgbClr val="99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927100"/>
            <a:ext cx="8424936" cy="257390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993300"/>
                </a:solidFill>
              </a:rPr>
              <a:t>1. Знать, кем хочет быть ребенок</a:t>
            </a:r>
          </a:p>
          <a:p>
            <a:pPr>
              <a:buNone/>
            </a:pPr>
            <a:r>
              <a:rPr lang="ru-RU" b="1" dirty="0" smtClean="0">
                <a:solidFill>
                  <a:srgbClr val="993300"/>
                </a:solidFill>
              </a:rPr>
              <a:t>2. Обсуждать выбор детей</a:t>
            </a:r>
          </a:p>
          <a:p>
            <a:pPr>
              <a:buNone/>
            </a:pPr>
            <a:r>
              <a:rPr lang="ru-RU" b="1" dirty="0" smtClean="0">
                <a:solidFill>
                  <a:srgbClr val="993300"/>
                </a:solidFill>
              </a:rPr>
              <a:t>3. Доверять ребенку в его выборе</a:t>
            </a:r>
          </a:p>
          <a:p>
            <a:pPr>
              <a:buNone/>
            </a:pPr>
            <a:r>
              <a:rPr lang="ru-RU" b="1" dirty="0" smtClean="0">
                <a:solidFill>
                  <a:srgbClr val="993300"/>
                </a:solidFill>
              </a:rPr>
              <a:t>4. Знать заказ общества на рынке труда</a:t>
            </a:r>
            <a:endParaRPr lang="ru-RU" b="1" dirty="0">
              <a:solidFill>
                <a:srgbClr val="9933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51520" y="3573016"/>
            <a:ext cx="316835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993300"/>
                </a:solidFill>
              </a:rPr>
              <a:t>Помните, что </a:t>
            </a:r>
            <a:r>
              <a:rPr lang="ru-RU" sz="2000" b="1" dirty="0" smtClean="0">
                <a:solidFill>
                  <a:srgbClr val="993300"/>
                </a:solidFill>
              </a:rPr>
              <a:t>юристов и </a:t>
            </a:r>
            <a:r>
              <a:rPr lang="ru-RU" sz="2000" b="1" dirty="0">
                <a:solidFill>
                  <a:srgbClr val="993300"/>
                </a:solidFill>
              </a:rPr>
              <a:t>экономистов </a:t>
            </a:r>
            <a:r>
              <a:rPr lang="ru-RU" sz="2000" b="1" dirty="0" smtClean="0">
                <a:solidFill>
                  <a:srgbClr val="993300"/>
                </a:solidFill>
              </a:rPr>
              <a:t>переизбыток</a:t>
            </a:r>
            <a:endParaRPr lang="ru-RU" sz="2000" b="1" dirty="0">
              <a:solidFill>
                <a:srgbClr val="9933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421788" y="3405695"/>
            <a:ext cx="5553000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993300"/>
                </a:solidFill>
              </a:rPr>
              <a:t>Нужны: инженеры, мастера производства, специалисты из сферы производства </a:t>
            </a:r>
          </a:p>
        </p:txBody>
      </p:sp>
    </p:spTree>
    <p:extLst>
      <p:ext uri="{BB962C8B-B14F-4D97-AF65-F5344CB8AC3E}">
        <p14:creationId xmlns:p14="http://schemas.microsoft.com/office/powerpoint/2010/main" xmlns="" val="3697690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Советы психолога ученикам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Памятка </a:t>
            </a:r>
            <a:r>
              <a:rPr lang="ru-RU" sz="36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Организуй самого себя</a:t>
            </a:r>
            <a:r>
              <a:rPr lang="ru-RU" sz="36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just"/>
            <a:endParaRPr lang="ru-RU" sz="3600" dirty="0" smtClean="0"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spcBef>
                <a:spcPts val="600"/>
              </a:spcBef>
              <a:buFontTx/>
              <a:buChar char="•"/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Точно определяйте цель своей деятельности.</a:t>
            </a:r>
            <a:endParaRPr lang="ru-RU" b="1" dirty="0" smtClean="0"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spcBef>
                <a:spcPts val="600"/>
              </a:spcBef>
              <a:buFontTx/>
              <a:buChar char="•"/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Сосредоточьте свои усилия на главном.</a:t>
            </a:r>
            <a:endParaRPr lang="ru-RU" b="1" dirty="0" smtClean="0"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spcBef>
                <a:spcPts val="600"/>
              </a:spcBef>
              <a:buFontTx/>
              <a:buChar char="•"/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Придумайте себе стимулы.</a:t>
            </a:r>
            <a:endParaRPr lang="ru-RU" b="1" dirty="0" smtClean="0"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spcBef>
                <a:spcPts val="600"/>
              </a:spcBef>
              <a:buFontTx/>
              <a:buChar char="•"/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Научитесь говорить себе </a:t>
            </a:r>
            <a:r>
              <a:rPr lang="ru-RU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нет</a:t>
            </a:r>
            <a:r>
              <a:rPr lang="ru-RU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»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b="1" dirty="0" smtClean="0"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spcBef>
                <a:spcPts val="600"/>
              </a:spcBef>
              <a:buFontTx/>
              <a:buChar char="•"/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Используйте время полностью.</a:t>
            </a:r>
            <a:endParaRPr lang="ru-RU" b="1" dirty="0" smtClean="0"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spcBef>
                <a:spcPts val="600"/>
              </a:spcBef>
              <a:buFontTx/>
              <a:buChar char="•"/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Приступайте к делу сразу же.</a:t>
            </a:r>
            <a:endParaRPr lang="ru-RU" b="1" dirty="0" smtClean="0"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spcBef>
                <a:spcPts val="600"/>
              </a:spcBef>
              <a:buFontTx/>
              <a:buChar char="•"/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Следите за тем, на что вы тратите свободное время.</a:t>
            </a:r>
            <a:endParaRPr lang="ru-RU" b="1" dirty="0" smtClean="0"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spcBef>
                <a:spcPts val="600"/>
              </a:spcBef>
              <a:buFontTx/>
              <a:buChar char="•"/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Старайтесь разнообразить занятия.</a:t>
            </a:r>
            <a:endParaRPr lang="ru-RU" b="1" dirty="0" smtClean="0"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spcBef>
                <a:spcPts val="600"/>
              </a:spcBef>
              <a:buFontTx/>
              <a:buChar char="•"/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Воспитывайте в себе уважение к своему времени.</a:t>
            </a:r>
            <a:endParaRPr lang="ru-RU" b="1" dirty="0" smtClean="0"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spcBef>
                <a:spcPts val="600"/>
              </a:spcBef>
              <a:buFontTx/>
              <a:buChar char="•"/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Учитесь слушать.</a:t>
            </a:r>
            <a:endParaRPr lang="ru-RU" b="1" dirty="0" smtClean="0"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spcBef>
                <a:spcPts val="600"/>
              </a:spcBef>
              <a:buFontTx/>
              <a:buChar char="•"/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Приобретите привычку к записной книжке, дневнику.</a:t>
            </a:r>
            <a:endParaRPr lang="ru-RU" b="1" dirty="0" smtClean="0"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spcBef>
                <a:spcPts val="600"/>
              </a:spcBef>
              <a:buFontTx/>
              <a:buChar char="•"/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Дали слово - держите; дали обязательство - выполните.</a:t>
            </a:r>
            <a:endParaRPr lang="ru-RU" b="1" dirty="0" smtClean="0">
              <a:ea typeface="Calibri" pitchFamily="34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14290"/>
            <a:ext cx="8352928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indent="190500" algn="ctr">
              <a:spcAft>
                <a:spcPts val="0"/>
              </a:spcAft>
            </a:pPr>
            <a:r>
              <a:rPr lang="ru-RU" sz="4400" b="1" dirty="0">
                <a:ln w="11430"/>
                <a:solidFill>
                  <a:srgbClr val="99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</a:rPr>
              <a:t>Советы </a:t>
            </a:r>
            <a:r>
              <a:rPr lang="ru-RU" sz="4400" b="1" dirty="0" smtClean="0">
                <a:ln w="11430"/>
                <a:solidFill>
                  <a:srgbClr val="99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</a:rPr>
              <a:t>психолога родителям</a:t>
            </a:r>
            <a:endParaRPr lang="ru-RU" sz="4400" b="1" dirty="0">
              <a:ln w="11430"/>
              <a:solidFill>
                <a:srgbClr val="99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/>
              <a:ea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2232" y="956921"/>
            <a:ext cx="854904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Wingdings"/>
              <a:buChar char=""/>
              <a:tabLst>
                <a:tab pos="540385" algn="l"/>
              </a:tabLst>
            </a:pPr>
            <a:r>
              <a:rPr lang="ru-RU" b="1" dirty="0">
                <a:solidFill>
                  <a:srgbClr val="993300"/>
                </a:solidFill>
                <a:latin typeface="Times New Roman"/>
                <a:ea typeface="Calibri"/>
              </a:rPr>
              <a:t>Не тревожьтесь о количестве баллов, которые  ребенок получит на экзамене, и не критикуйте ребенка после экзамена. </a:t>
            </a:r>
            <a:endParaRPr lang="ru-RU" b="1" dirty="0">
              <a:solidFill>
                <a:srgbClr val="993300"/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"/>
              <a:tabLst>
                <a:tab pos="540385" algn="l"/>
              </a:tabLst>
            </a:pPr>
            <a:r>
              <a:rPr lang="ru-RU" b="1" dirty="0" smtClean="0">
                <a:solidFill>
                  <a:srgbClr val="993300"/>
                </a:solidFill>
                <a:latin typeface="Times New Roman"/>
                <a:ea typeface="Calibri"/>
              </a:rPr>
              <a:t>Не </a:t>
            </a:r>
            <a:r>
              <a:rPr lang="ru-RU" b="1" dirty="0">
                <a:solidFill>
                  <a:srgbClr val="993300"/>
                </a:solidFill>
                <a:latin typeface="Times New Roman"/>
                <a:ea typeface="Calibri"/>
              </a:rPr>
              <a:t>повышайте тревожность ребенка накануне экзаменов – это может отрицательно сказаться на результате тестирования. </a:t>
            </a:r>
            <a:endParaRPr lang="ru-RU" b="1" dirty="0" smtClean="0">
              <a:solidFill>
                <a:srgbClr val="993300"/>
              </a:solidFill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"/>
              <a:tabLst>
                <a:tab pos="540385" algn="l"/>
              </a:tabLst>
            </a:pPr>
            <a:r>
              <a:rPr lang="ru-RU" b="1" dirty="0" smtClean="0">
                <a:solidFill>
                  <a:srgbClr val="993300"/>
                </a:solidFill>
                <a:latin typeface="Times New Roman"/>
                <a:ea typeface="Calibri"/>
              </a:rPr>
              <a:t>Подбадривайте </a:t>
            </a:r>
            <a:r>
              <a:rPr lang="ru-RU" b="1" dirty="0">
                <a:solidFill>
                  <a:srgbClr val="993300"/>
                </a:solidFill>
                <a:latin typeface="Times New Roman"/>
                <a:ea typeface="Calibri"/>
              </a:rPr>
              <a:t>детей, хвалите их за то, что они делают хорошо.</a:t>
            </a:r>
            <a:endParaRPr lang="ru-RU" b="1" dirty="0">
              <a:solidFill>
                <a:srgbClr val="993300"/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"/>
              <a:tabLst>
                <a:tab pos="540385" algn="l"/>
              </a:tabLst>
            </a:pPr>
            <a:r>
              <a:rPr lang="ru-RU" b="1" dirty="0" smtClean="0">
                <a:solidFill>
                  <a:srgbClr val="993300"/>
                </a:solidFill>
                <a:latin typeface="Times New Roman"/>
                <a:ea typeface="Calibri"/>
              </a:rPr>
              <a:t>Наблюдайте </a:t>
            </a:r>
            <a:r>
              <a:rPr lang="ru-RU" b="1" dirty="0">
                <a:solidFill>
                  <a:srgbClr val="993300"/>
                </a:solidFill>
                <a:latin typeface="Times New Roman"/>
                <a:ea typeface="Calibri"/>
              </a:rPr>
              <a:t>за самочувствием </a:t>
            </a:r>
            <a:r>
              <a:rPr lang="ru-RU" b="1" dirty="0" smtClean="0">
                <a:solidFill>
                  <a:srgbClr val="993300"/>
                </a:solidFill>
                <a:latin typeface="Times New Roman"/>
                <a:ea typeface="Calibri"/>
              </a:rPr>
              <a:t>ребенка. </a:t>
            </a:r>
            <a:endParaRPr lang="ru-RU" b="1" dirty="0">
              <a:solidFill>
                <a:srgbClr val="993300"/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"/>
              <a:tabLst>
                <a:tab pos="540385" algn="l"/>
              </a:tabLst>
            </a:pPr>
            <a:r>
              <a:rPr lang="ru-RU" b="1" dirty="0">
                <a:solidFill>
                  <a:srgbClr val="993300"/>
                </a:solidFill>
                <a:latin typeface="Times New Roman"/>
                <a:ea typeface="Calibri"/>
              </a:rPr>
              <a:t>Контролируйте режим подготовки ребенка, не допускайте </a:t>
            </a:r>
            <a:r>
              <a:rPr lang="ru-RU" b="1" dirty="0" smtClean="0">
                <a:solidFill>
                  <a:srgbClr val="993300"/>
                </a:solidFill>
                <a:latin typeface="Times New Roman"/>
                <a:ea typeface="Calibri"/>
              </a:rPr>
              <a:t>перегрузок. </a:t>
            </a:r>
            <a:endParaRPr lang="ru-RU" b="1" dirty="0">
              <a:solidFill>
                <a:srgbClr val="993300"/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"/>
              <a:tabLst>
                <a:tab pos="540385" algn="l"/>
              </a:tabLst>
            </a:pPr>
            <a:r>
              <a:rPr lang="ru-RU" b="1" dirty="0">
                <a:solidFill>
                  <a:srgbClr val="993300"/>
                </a:solidFill>
                <a:latin typeface="Times New Roman"/>
                <a:ea typeface="Calibri"/>
              </a:rPr>
              <a:t>Обеспечьте дома  удобное место для занятий, проследите, чтобы никто из домашних не мешал. </a:t>
            </a:r>
            <a:endParaRPr lang="ru-RU" b="1" dirty="0">
              <a:solidFill>
                <a:srgbClr val="993300"/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"/>
              <a:tabLst>
                <a:tab pos="540385" algn="l"/>
              </a:tabLst>
            </a:pPr>
            <a:r>
              <a:rPr lang="ru-RU" b="1" dirty="0">
                <a:solidFill>
                  <a:srgbClr val="993300"/>
                </a:solidFill>
                <a:latin typeface="Times New Roman"/>
                <a:ea typeface="Calibri"/>
              </a:rPr>
              <a:t>Обратите внимание на питание </a:t>
            </a:r>
            <a:r>
              <a:rPr lang="ru-RU" b="1" dirty="0" smtClean="0">
                <a:solidFill>
                  <a:srgbClr val="993300"/>
                </a:solidFill>
                <a:latin typeface="Times New Roman"/>
                <a:ea typeface="Calibri"/>
              </a:rPr>
              <a:t>ребенка.</a:t>
            </a:r>
          </a:p>
          <a:p>
            <a:pPr marL="342900" lvl="0" indent="-342900" algn="just">
              <a:spcAft>
                <a:spcPts val="0"/>
              </a:spcAft>
              <a:buFont typeface="Wingdings"/>
              <a:buChar char=""/>
              <a:tabLst>
                <a:tab pos="540385" algn="l"/>
              </a:tabLst>
            </a:pPr>
            <a:r>
              <a:rPr lang="ru-RU" b="1" dirty="0" smtClean="0">
                <a:solidFill>
                  <a:srgbClr val="993300"/>
                </a:solidFill>
                <a:latin typeface="Times New Roman"/>
                <a:ea typeface="Calibri"/>
              </a:rPr>
              <a:t>Помогите </a:t>
            </a:r>
            <a:r>
              <a:rPr lang="ru-RU" b="1" dirty="0">
                <a:solidFill>
                  <a:srgbClr val="993300"/>
                </a:solidFill>
                <a:latin typeface="Times New Roman"/>
                <a:ea typeface="Calibri"/>
              </a:rPr>
              <a:t>детям распределить темы подготовки по дням. </a:t>
            </a:r>
            <a:endParaRPr lang="ru-RU" b="1" dirty="0">
              <a:solidFill>
                <a:srgbClr val="993300"/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"/>
              <a:tabLst>
                <a:tab pos="540385" algn="l"/>
              </a:tabLst>
            </a:pPr>
            <a:r>
              <a:rPr lang="ru-RU" b="1" dirty="0">
                <a:solidFill>
                  <a:srgbClr val="993300"/>
                </a:solidFill>
                <a:latin typeface="Times New Roman"/>
                <a:ea typeface="Calibri"/>
              </a:rPr>
              <a:t>Ознакомьте ребенка с методикой подготовки к экзаменам. </a:t>
            </a:r>
            <a:r>
              <a:rPr lang="ru-RU" b="1" dirty="0" smtClean="0">
                <a:solidFill>
                  <a:srgbClr val="993300"/>
                </a:solidFill>
                <a:latin typeface="Times New Roman"/>
                <a:ea typeface="Calibri"/>
              </a:rPr>
              <a:t>Ребенок </a:t>
            </a:r>
            <a:r>
              <a:rPr lang="ru-RU" b="1" dirty="0">
                <a:solidFill>
                  <a:srgbClr val="993300"/>
                </a:solidFill>
                <a:latin typeface="Times New Roman"/>
                <a:ea typeface="Calibri"/>
              </a:rPr>
              <a:t>должен отдохнуть и как следует выспаться. </a:t>
            </a:r>
            <a:endParaRPr lang="ru-RU" b="1" dirty="0">
              <a:solidFill>
                <a:srgbClr val="993300"/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"/>
              <a:tabLst>
                <a:tab pos="540385" algn="l"/>
              </a:tabLst>
            </a:pPr>
            <a:r>
              <a:rPr lang="ru-RU" b="1" dirty="0" smtClean="0">
                <a:solidFill>
                  <a:srgbClr val="993300"/>
                </a:solidFill>
                <a:latin typeface="Times New Roman"/>
                <a:ea typeface="Calibri"/>
              </a:rPr>
              <a:t>И  </a:t>
            </a:r>
            <a:r>
              <a:rPr lang="ru-RU" b="1" dirty="0">
                <a:solidFill>
                  <a:srgbClr val="993300"/>
                </a:solidFill>
                <a:latin typeface="Times New Roman"/>
                <a:ea typeface="Calibri"/>
              </a:rPr>
              <a:t>помните: самое главное - это снизить напряжение и тревожность ребенка и обеспечить подходящие условия для занятий.</a:t>
            </a:r>
            <a:endParaRPr lang="ru-RU" b="1" dirty="0">
              <a:solidFill>
                <a:srgbClr val="99330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319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568952" cy="415498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dirty="0">
                <a:ln w="11430"/>
                <a:solidFill>
                  <a:srgbClr val="99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</a:rPr>
              <a:t>Анкета для </a:t>
            </a:r>
            <a:r>
              <a:rPr lang="ru-RU" sz="8800" b="1" dirty="0" smtClean="0">
                <a:ln w="11430"/>
                <a:solidFill>
                  <a:srgbClr val="99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</a:rPr>
              <a:t>обучающихся </a:t>
            </a:r>
            <a:r>
              <a:rPr lang="ru-RU" sz="8800" b="1" dirty="0">
                <a:ln w="11430"/>
                <a:solidFill>
                  <a:srgbClr val="99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</a:rPr>
              <a:t>и родителей </a:t>
            </a:r>
            <a:endParaRPr lang="ru-RU" sz="8800" b="1" dirty="0">
              <a:ln w="11430"/>
              <a:solidFill>
                <a:srgbClr val="99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26340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333</Words>
  <Application>Microsoft Office PowerPoint</Application>
  <PresentationFormat>Экран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Родители должны:</vt:lpstr>
      <vt:lpstr>Советы психолога ученикам</vt:lpstr>
      <vt:lpstr>Слайд 7</vt:lpstr>
      <vt:lpstr>Слайд 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Инна Викторовна</dc:creator>
  <cp:lastModifiedBy>Александр и Анна</cp:lastModifiedBy>
  <cp:revision>20</cp:revision>
  <dcterms:created xsi:type="dcterms:W3CDTF">2017-01-27T08:16:30Z</dcterms:created>
  <dcterms:modified xsi:type="dcterms:W3CDTF">2017-12-19T16:03:24Z</dcterms:modified>
</cp:coreProperties>
</file>